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7" r:id="rId2"/>
    <p:sldMasterId id="2147483669" r:id="rId3"/>
    <p:sldMasterId id="2147483671" r:id="rId4"/>
  </p:sldMasterIdLst>
  <p:notesMasterIdLst>
    <p:notesMasterId r:id="rId39"/>
  </p:notesMasterIdLst>
  <p:sldIdLst>
    <p:sldId id="257" r:id="rId5"/>
    <p:sldId id="303" r:id="rId6"/>
    <p:sldId id="338" r:id="rId7"/>
    <p:sldId id="321" r:id="rId8"/>
    <p:sldId id="339" r:id="rId9"/>
    <p:sldId id="341" r:id="rId10"/>
    <p:sldId id="342" r:id="rId11"/>
    <p:sldId id="343" r:id="rId12"/>
    <p:sldId id="344" r:id="rId13"/>
    <p:sldId id="345" r:id="rId14"/>
    <p:sldId id="313" r:id="rId15"/>
    <p:sldId id="349" r:id="rId16"/>
    <p:sldId id="350" r:id="rId17"/>
    <p:sldId id="351" r:id="rId18"/>
    <p:sldId id="352" r:id="rId19"/>
    <p:sldId id="310" r:id="rId20"/>
    <p:sldId id="331" r:id="rId21"/>
    <p:sldId id="320" r:id="rId22"/>
    <p:sldId id="322" r:id="rId23"/>
    <p:sldId id="324" r:id="rId24"/>
    <p:sldId id="337" r:id="rId25"/>
    <p:sldId id="332" r:id="rId26"/>
    <p:sldId id="326" r:id="rId27"/>
    <p:sldId id="327" r:id="rId28"/>
    <p:sldId id="328" r:id="rId29"/>
    <p:sldId id="325" r:id="rId30"/>
    <p:sldId id="330" r:id="rId31"/>
    <p:sldId id="314" r:id="rId32"/>
    <p:sldId id="329" r:id="rId33"/>
    <p:sldId id="333" r:id="rId34"/>
    <p:sldId id="336" r:id="rId35"/>
    <p:sldId id="334" r:id="rId36"/>
    <p:sldId id="335" r:id="rId37"/>
    <p:sldId id="308" r:id="rId38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C17"/>
    <a:srgbClr val="FFFFCC"/>
    <a:srgbClr val="000000"/>
    <a:srgbClr val="D39407"/>
    <a:srgbClr val="FDE4A5"/>
    <a:srgbClr val="F7AF05"/>
    <a:srgbClr val="F5F5F5"/>
    <a:srgbClr val="FAFAFA"/>
    <a:srgbClr val="F0F0F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6" autoAdjust="0"/>
    <p:restoredTop sz="94683" autoAdjust="0"/>
  </p:normalViewPr>
  <p:slideViewPr>
    <p:cSldViewPr>
      <p:cViewPr>
        <p:scale>
          <a:sx n="100" d="100"/>
          <a:sy n="100" d="100"/>
        </p:scale>
        <p:origin x="-21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168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9" y="2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EFC9-5D35-4176-AA11-64355F0DE0E6}" type="datetimeFigureOut">
              <a:rPr lang="es-ES" smtClean="0"/>
              <a:t>19/09/2017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4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9" y="9721852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F93E-E951-4813-BB48-0EA218936B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92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aspeakers.org/" TargetMode="External"/><Relationship Id="rId2" Type="http://schemas.openxmlformats.org/officeDocument/2006/relationships/hyperlink" Target="http://www.facebook.com/groups/agoraspeakers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156" y="1412776"/>
            <a:ext cx="9133843" cy="548680"/>
          </a:xfrm>
          <a:prstGeom prst="rect">
            <a:avLst/>
          </a:prstGeom>
        </p:spPr>
        <p:txBody>
          <a:bodyPr/>
          <a:lstStyle>
            <a:lvl1pPr algn="ctr">
              <a:defRPr sz="3200" cap="all" normalizeH="0" baseline="0">
                <a:solidFill>
                  <a:srgbClr val="C00000"/>
                </a:solidFill>
              </a:defRPr>
            </a:lvl1pPr>
          </a:lstStyle>
          <a:p>
            <a:r>
              <a:rPr lang="es-ES" smtClean="0"/>
              <a:t>Title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0" y="2133600"/>
            <a:ext cx="9144000" cy="388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CuadroTexto"/>
          <p:cNvSpPr txBox="1"/>
          <p:nvPr userDrawn="1"/>
        </p:nvSpPr>
        <p:spPr>
          <a:xfrm>
            <a:off x="107504" y="6444044"/>
            <a:ext cx="892899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Alexander Hristov </a:t>
            </a:r>
            <a:r>
              <a:rPr lang="en-US" sz="1200" smtClean="0">
                <a:solidFill>
                  <a:schemeClr val="tx1"/>
                </a:solidFill>
              </a:rPr>
              <a:t>-  13/4/2017 </a:t>
            </a:r>
            <a:r>
              <a:rPr lang="en-US" sz="1200" dirty="0" smtClean="0">
                <a:solidFill>
                  <a:schemeClr val="tx1"/>
                </a:solidFill>
              </a:rPr>
              <a:t>-  © Agora Speakers International.  - </a:t>
            </a:r>
            <a:r>
              <a:rPr lang="en-US" sz="1200" baseline="0" dirty="0" smtClean="0">
                <a:solidFill>
                  <a:schemeClr val="tx1"/>
                </a:solidFill>
                <a:hlinkClick r:id="rId2"/>
              </a:rPr>
              <a:t>www.facebook.com/groups/agoraspeakers</a:t>
            </a:r>
            <a:r>
              <a:rPr lang="en-US" sz="1200" baseline="0" dirty="0" smtClean="0">
                <a:solidFill>
                  <a:schemeClr val="tx1"/>
                </a:solidFill>
              </a:rPr>
              <a:t> - </a:t>
            </a:r>
            <a:r>
              <a:rPr lang="en-US" sz="1200" baseline="0" dirty="0" smtClean="0">
                <a:solidFill>
                  <a:schemeClr val="tx1"/>
                </a:solidFill>
                <a:hlinkClick r:id="rId3"/>
              </a:rPr>
              <a:t>www.agoraspeakers.org</a:t>
            </a:r>
            <a:r>
              <a:rPr lang="en-US" sz="1200" baseline="0" dirty="0" smtClean="0">
                <a:solidFill>
                  <a:schemeClr val="tx1"/>
                </a:solidFill>
              </a:rPr>
              <a:t>   </a:t>
            </a:r>
            <a:endParaRPr lang="es-ES" sz="1200" dirty="0" smtClean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1492" cy="1135382"/>
          </a:xfrm>
          <a:prstGeom prst="rect">
            <a:avLst/>
          </a:prstGeom>
        </p:spPr>
      </p:pic>
      <p:sp>
        <p:nvSpPr>
          <p:cNvPr id="7" name="6 Rectángulo"/>
          <p:cNvSpPr/>
          <p:nvPr userDrawn="1"/>
        </p:nvSpPr>
        <p:spPr>
          <a:xfrm>
            <a:off x="0" y="1151033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08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157" y="3645024"/>
            <a:ext cx="6506059" cy="1944216"/>
          </a:xfrm>
          <a:prstGeom prst="rect">
            <a:avLst/>
          </a:prstGeom>
        </p:spPr>
        <p:txBody>
          <a:bodyPr/>
          <a:lstStyle>
            <a:lvl1pPr algn="ctr">
              <a:defRPr sz="3200" cap="all" normalizeH="0" baseline="0">
                <a:solidFill>
                  <a:srgbClr val="C00000"/>
                </a:solidFill>
              </a:defRPr>
            </a:lvl1pPr>
          </a:lstStyle>
          <a:p>
            <a:r>
              <a:rPr lang="es-ES" smtClean="0"/>
              <a:t>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5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10157" y="3501008"/>
            <a:ext cx="6506059" cy="194421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200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9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0156" y="1412776"/>
            <a:ext cx="9133843" cy="548680"/>
          </a:xfrm>
          <a:prstGeom prst="rect">
            <a:avLst/>
          </a:prstGeom>
        </p:spPr>
        <p:txBody>
          <a:bodyPr/>
          <a:lstStyle>
            <a:lvl1pPr algn="ctr">
              <a:defRPr sz="3200" cap="all" normalizeH="0" baseline="0">
                <a:solidFill>
                  <a:srgbClr val="F7AF05"/>
                </a:solidFill>
              </a:defRPr>
            </a:lvl1pPr>
          </a:lstStyle>
          <a:p>
            <a:r>
              <a:rPr lang="es-ES" smtClean="0"/>
              <a:t>Title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0" y="2133600"/>
            <a:ext cx="9144000" cy="388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08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8954" y="6309320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26" y="-4563888"/>
            <a:ext cx="5508448" cy="127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2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99392"/>
            <a:ext cx="2952000" cy="68580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3068960"/>
            <a:ext cx="6660232" cy="72008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" y="488450"/>
            <a:ext cx="5921091" cy="24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295049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954" y="6309320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26" y="-4563888"/>
            <a:ext cx="5508448" cy="1279706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553"/>
            <a:ext cx="3024336" cy="12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aspeakers.org/docs/Agora_Speakers_Educational_Program_en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agoraspeakers/" TargetMode="Externa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goraspeakers.org/Membership+Du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agoraspeakers.org/worldwide.jsp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agoraspeakers/" TargetMode="External"/><Relationship Id="rId2" Type="http://schemas.openxmlformats.org/officeDocument/2006/relationships/hyperlink" Target="mailto:info@agoraspeaker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aspeakers.org/docs/Agora_Guide.pdf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hyperlink" Target="https://www.facebook.com/groups/agoraspeakers/" TargetMode="External"/><Relationship Id="rId4" Type="http://schemas.openxmlformats.org/officeDocument/2006/relationships/hyperlink" Target="mailto:info@agoraspeaker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0" y="0"/>
            <a:ext cx="9297962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620688"/>
            <a:ext cx="914217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WITAMY W </a:t>
            </a:r>
          </a:p>
          <a:p>
            <a:pPr algn="ctr"/>
            <a:r>
              <a:rPr lang="es-ES"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pitalisTypOasis" panose="02000605090000020004" pitchFamily="2" charset="0"/>
              </a:rPr>
              <a:t>AGORA SPEAKERS  INTERNATIONAL</a:t>
            </a:r>
            <a:endParaRPr lang="es-ES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74" y="4391025"/>
            <a:ext cx="32480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2" y="1867807"/>
            <a:ext cx="2778428" cy="177721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28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58" y="1844824"/>
            <a:ext cx="2723027" cy="208829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45" y="4202627"/>
            <a:ext cx="2828535" cy="1885688"/>
          </a:xfrm>
          <a:prstGeom prst="rect">
            <a:avLst/>
          </a:prstGeom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6493456" y="5000600"/>
            <a:ext cx="2376264" cy="568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300" dirty="0" smtClean="0"/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6084168" y="1892736"/>
            <a:ext cx="2952328" cy="117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Otrzymuj szczegółowe ewaluacje od swojego oceniającego podczas spotkań klubowych.</a:t>
            </a:r>
            <a:endParaRPr lang="en-US" sz="2000" dirty="0"/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6084168" y="4221088"/>
            <a:ext cx="2880319" cy="1402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Otrzymuj pisemne oceny od innych członków klubu</a:t>
            </a:r>
            <a:br>
              <a:rPr lang="pl-PL" sz="2000"/>
            </a:br>
            <a:endParaRPr lang="en-US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286596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LOCAL CLUBS</a:t>
            </a:r>
            <a:endParaRPr lang="es-ES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51520" y="3429000"/>
            <a:ext cx="41044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9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347864" y="3176972"/>
            <a:ext cx="5256584" cy="3312368"/>
          </a:xfr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cap="all">
                <a:solidFill>
                  <a:srgbClr val="C00000"/>
                </a:solidFill>
              </a:rPr>
              <a:t>Kluby Agora</a:t>
            </a:r>
          </a:p>
          <a:p>
            <a:r>
              <a:rPr lang="pl-PL" sz="1600"/>
              <a:t>To ogólnoświatowa sieć regionalnych klubów, w których regularnie spotykają się członkowie, by ćwiczyć poznane umiejętności.</a:t>
            </a:r>
            <a:r>
              <a:rPr lang="es-ES" sz="1600" smtClean="0"/>
              <a:t/>
            </a:r>
            <a:br>
              <a:rPr lang="es-ES" sz="1600" smtClean="0"/>
            </a:br>
            <a:endParaRPr lang="es-ES" sz="1600" smtClean="0"/>
          </a:p>
          <a:p>
            <a:r>
              <a:rPr lang="pl-PL" sz="1600"/>
              <a:t>Kluby są organizowane, zarządzane oraz prowadzone przez miejscowych </a:t>
            </a:r>
            <a:r>
              <a:rPr lang="pl-PL" sz="1600"/>
              <a:t>wolontariuszy</a:t>
            </a:r>
            <a:r>
              <a:rPr lang="pl-PL" sz="1600" smtClean="0"/>
              <a:t>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pl-PL" sz="1600"/>
              <a:t>Kluby Agora Speakers zapewniają przychylne i przyjazne środowisko, w którym członkowie mogą </a:t>
            </a:r>
            <a:r>
              <a:rPr lang="pl-PL" sz="1600">
                <a:solidFill>
                  <a:srgbClr val="FF0000"/>
                </a:solidFill>
              </a:rPr>
              <a:t>ćwiczyć</a:t>
            </a:r>
            <a:r>
              <a:rPr lang="pl-PL" sz="1600"/>
              <a:t> podstawowe umiejętności przemówień publicznych oraz przywództwa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800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Spotkania w klubie</a:t>
            </a:r>
            <a:r>
              <a:rPr lang="es-ES"/>
              <a:t/>
            </a:r>
            <a:br>
              <a:rPr lang="es-ES"/>
            </a:br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-2006" y="177281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Wszystkie spotkania klubu odbywają się w myśl wcześniej ułożonej </a:t>
            </a:r>
            <a:r>
              <a:rPr lang="pl-PL" sz="2000">
                <a:solidFill>
                  <a:srgbClr val="FF0000"/>
                </a:solidFill>
              </a:rPr>
              <a:t>agendy</a:t>
            </a:r>
            <a:r>
              <a:rPr lang="pl-PL" sz="2000"/>
              <a:t> spotkania podzielonej </a:t>
            </a:r>
            <a:r>
              <a:rPr lang="pl-PL" sz="2000"/>
              <a:t>na </a:t>
            </a:r>
            <a:r>
              <a:rPr lang="pl-PL" sz="2000" smtClean="0">
                <a:solidFill>
                  <a:srgbClr val="FF0000"/>
                </a:solidFill>
              </a:rPr>
              <a:t>sekcje</a:t>
            </a:r>
            <a:r>
              <a:rPr lang="pl-PL" sz="2000" smtClean="0"/>
              <a:t>.</a:t>
            </a:r>
            <a:r>
              <a:rPr lang="es-ES" sz="2000" smtClean="0"/>
              <a:t> </a:t>
            </a:r>
            <a:r>
              <a:rPr lang="pl-PL" sz="2000"/>
              <a:t>Uczestnicy mogą przyjmować różne role lub być </a:t>
            </a:r>
            <a:r>
              <a:rPr lang="pl-PL" sz="2000"/>
              <a:t>tylko </a:t>
            </a:r>
            <a:r>
              <a:rPr lang="pl-PL" sz="2000" smtClean="0"/>
              <a:t>publicznością.</a:t>
            </a:r>
            <a:r>
              <a:rPr lang="es-ES" sz="2000" smtClean="0"/>
              <a:t> </a:t>
            </a:r>
            <a:r>
              <a:rPr lang="pl-PL" sz="2000" smtClean="0"/>
              <a:t>Dla </a:t>
            </a:r>
            <a:r>
              <a:rPr lang="pl-PL" sz="2000"/>
              <a:t>wszystkich części spotkania jest przeznaczony odmierzany limit czasowy: </a:t>
            </a:r>
            <a:r>
              <a:rPr lang="pl-PL" sz="2000">
                <a:solidFill>
                  <a:schemeClr val="accent3">
                    <a:lumMod val="75000"/>
                  </a:schemeClr>
                </a:solidFill>
              </a:rPr>
              <a:t>minimum </a:t>
            </a:r>
            <a:r>
              <a:rPr lang="pl-PL" sz="2000"/>
              <a:t>i </a:t>
            </a:r>
            <a:r>
              <a:rPr lang="pl-PL" sz="2000">
                <a:solidFill>
                  <a:srgbClr val="FF0000"/>
                </a:solidFill>
              </a:rPr>
              <a:t>maksimum</a:t>
            </a:r>
            <a:r>
              <a:rPr lang="pl-PL" sz="2000"/>
              <a:t>.</a:t>
            </a:r>
            <a:endParaRPr lang="es-ES" sz="200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6" y="3217639"/>
            <a:ext cx="6917946" cy="2515617"/>
          </a:xfrm>
          <a:prstGeom prst="rect">
            <a:avLst/>
          </a:prstGeom>
        </p:spPr>
      </p:pic>
      <p:cxnSp>
        <p:nvCxnSpPr>
          <p:cNvPr id="5" name="4 Conector recto de flecha"/>
          <p:cNvCxnSpPr/>
          <p:nvPr/>
        </p:nvCxnSpPr>
        <p:spPr>
          <a:xfrm>
            <a:off x="1763688" y="3068960"/>
            <a:ext cx="4608512" cy="1262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6228184" y="4363226"/>
            <a:ext cx="504056" cy="125780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059832" y="3068960"/>
            <a:ext cx="4104456" cy="1262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7020272" y="4363226"/>
            <a:ext cx="504056" cy="12578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1043608" y="3068960"/>
            <a:ext cx="100811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2195736" y="3068960"/>
            <a:ext cx="108012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2 Marcador de texto"/>
          <p:cNvSpPr txBox="1">
            <a:spLocks/>
          </p:cNvSpPr>
          <p:nvPr/>
        </p:nvSpPr>
        <p:spPr>
          <a:xfrm>
            <a:off x="148162" y="573325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Zwykle spotkanie trwa od jednej do dwóch godzin.</a:t>
            </a:r>
            <a:endParaRPr lang="es-ES" sz="2000"/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07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roli spotkania</a:t>
            </a:r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-2006" y="177281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smtClean="0"/>
              <a:t>Niektóre </a:t>
            </a:r>
            <a:r>
              <a:rPr lang="pl-PL" sz="2000"/>
              <a:t>role pełnione podczas spotkań klubowych to:</a:t>
            </a:r>
            <a:br>
              <a:rPr lang="pl-PL" sz="2000"/>
            </a:br>
            <a:endParaRPr lang="en-US" sz="20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2348880"/>
            <a:ext cx="2543695" cy="169579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2738227" y="2348880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Lider spotkania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8" name="2 Marcador de texto"/>
          <p:cNvSpPr txBox="1">
            <a:spLocks/>
          </p:cNvSpPr>
          <p:nvPr/>
        </p:nvSpPr>
        <p:spPr>
          <a:xfrm>
            <a:off x="2738227" y="2790762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pl-PL" sz="1800" i="1"/>
              <a:t>Prowadzący spotkanie</a:t>
            </a:r>
            <a:r>
              <a:rPr lang="pl-PL" sz="1800"/>
              <a:t> to osoba, która odpowiedzialna za jego prowadzenie, udzielanie głosu członkom wg ustalonej agendy spotkania, powitanie ich na scenie, kończenie ich przemówień czyli generalnie za zapewnienie płynnego przebiegu spotkania.</a:t>
            </a:r>
            <a:endParaRPr lang="es-ES" sz="180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4437111"/>
            <a:ext cx="2543695" cy="169662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2765276" y="4423847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cap="all"/>
              <a:t>Kontroler czasu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2765276" y="4917827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Rolą </a:t>
            </a:r>
            <a:r>
              <a:rPr lang="pl-PL" sz="1800" i="1"/>
              <a:t>Chronometrażysty</a:t>
            </a:r>
            <a:r>
              <a:rPr lang="pl-PL" sz="1800"/>
              <a:t> jest mierzenie i zapisywanie czasu przemówień każdego z uczestników oraz przygotowanie prezentowanego na koniec raportu. Podczas przemówienia informuje on mówców o upływającym czasie za pomocą trzech sygnałów: zielonego, żółtego i </a:t>
            </a:r>
            <a:r>
              <a:rPr lang="pl-PL" sz="1800"/>
              <a:t>czerwonego</a:t>
            </a:r>
            <a:r>
              <a:rPr lang="pl-PL" sz="1800" smtClean="0"/>
              <a:t>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3580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roli spotkania</a:t>
            </a:r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-2006" y="177281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Niektóre role pełnione podczas spotkań klubowych to:</a:t>
            </a:r>
            <a:br>
              <a:rPr lang="pl-PL" sz="2000"/>
            </a:br>
            <a:endParaRPr lang="en-U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38227" y="2348880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cap="all"/>
              <a:t>Gramatyk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8" name="2 Marcador de texto"/>
          <p:cNvSpPr txBox="1">
            <a:spLocks/>
          </p:cNvSpPr>
          <p:nvPr/>
        </p:nvSpPr>
        <p:spPr>
          <a:xfrm>
            <a:off x="2738227" y="2794881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pl-PL" sz="1800" i="1"/>
              <a:t>Gramatyk</a:t>
            </a:r>
            <a:r>
              <a:rPr lang="pl-PL" sz="1800"/>
              <a:t> to osoba, która dba o poprawność językową podczas spotkania oraz sporządza na jego koniec raport. Zwykle też wprowadza </a:t>
            </a:r>
            <a:r>
              <a:rPr lang="pl-PL" sz="1800" i="1"/>
              <a:t>Słowo dnia</a:t>
            </a:r>
            <a:r>
              <a:rPr lang="pl-PL" sz="1800"/>
              <a:t>, które należy jak najczęściej wykorzystać w przemówieniach.</a:t>
            </a:r>
            <a:endParaRPr lang="es-ES" sz="1800"/>
          </a:p>
        </p:txBody>
      </p:sp>
      <p:sp>
        <p:nvSpPr>
          <p:cNvPr id="20" name="19 CuadroTexto"/>
          <p:cNvSpPr txBox="1"/>
          <p:nvPr/>
        </p:nvSpPr>
        <p:spPr>
          <a:xfrm>
            <a:off x="2765276" y="4423847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cap="all"/>
              <a:t>Mówca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2765276" y="4917827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pl-PL" sz="1800"/>
              <a:t>Mówca prezentuje swoje przemówienie według instrukcji i celów opisanych w danym projekcie z </a:t>
            </a:r>
            <a:r>
              <a:rPr lang="pl-PL" sz="1800" i="1"/>
              <a:t>Programu edukacyjnego</a:t>
            </a:r>
            <a:r>
              <a:rPr lang="pl-PL" sz="1800"/>
              <a:t>. Zwykle podczas jednego spotkania występuje od jednego do trzech mówców, w zależności od dostępności czasu.</a:t>
            </a:r>
            <a:endParaRPr lang="es-ES" sz="180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2348880"/>
            <a:ext cx="2518886" cy="17961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" y="4442694"/>
            <a:ext cx="2475902" cy="16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roli spotkania</a:t>
            </a:r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-2006" y="177281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Niektóre role pełnione podczas spotkań klubowych to:</a:t>
            </a:r>
            <a:br>
              <a:rPr lang="pl-PL" sz="2000"/>
            </a:br>
            <a:endParaRPr lang="en-U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38227" y="2348880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Ewaluator mowy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8" name="2 Marcador de texto"/>
          <p:cNvSpPr txBox="1">
            <a:spLocks/>
          </p:cNvSpPr>
          <p:nvPr/>
        </p:nvSpPr>
        <p:spPr>
          <a:xfrm>
            <a:off x="2738227" y="2794881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Evaluators provide feedback and comments for improvement to other participants.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765276" y="4423847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Mistrz gorących pytań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2765276" y="4917827"/>
            <a:ext cx="6271220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l-PL" sz="1800" i="1"/>
              <a:t>Gorące pytania</a:t>
            </a:r>
            <a:r>
              <a:rPr lang="pl-PL" sz="1800"/>
              <a:t> to specjalna część spotkań, której zadaniem jest wyszkolenie członków w szybkiej reakcji i wymyślaniu odpowiedzi na poczekaniu, co może im się przydać w rzeczywistych sytuacjach towarzyskich </a:t>
            </a:r>
            <a:r>
              <a:rPr lang="pl-PL" sz="1800"/>
              <a:t>lub </a:t>
            </a:r>
            <a:r>
              <a:rPr lang="pl-PL" sz="1800" smtClean="0"/>
              <a:t>zawodowych</a:t>
            </a:r>
            <a:r>
              <a:rPr lang="es-ES" sz="1800" smtClean="0"/>
              <a:t>.</a:t>
            </a:r>
            <a:endParaRPr lang="es-ES" sz="180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" y="2348880"/>
            <a:ext cx="2404397" cy="184393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" y="4491273"/>
            <a:ext cx="2405021" cy="16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Członkowie </a:t>
            </a:r>
            <a:r>
              <a:rPr lang="pl-PL"/>
              <a:t>zarządu </a:t>
            </a:r>
            <a:r>
              <a:rPr lang="pl-PL" smtClean="0"/>
              <a:t>klubu</a:t>
            </a:r>
            <a:endParaRPr 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23928" y="2024117"/>
            <a:ext cx="4824536" cy="2320363"/>
          </a:xfrm>
        </p:spPr>
        <p:txBody>
          <a:bodyPr/>
          <a:lstStyle/>
          <a:p>
            <a:pPr marL="0" indent="0">
              <a:buNone/>
            </a:pPr>
            <a:r>
              <a:rPr lang="pl-PL" sz="2000"/>
              <a:t>Zarządzanie klubem, by przynosiło efekty, wymaga wysiłku i </a:t>
            </a:r>
            <a:r>
              <a:rPr lang="pl-PL" sz="2000"/>
              <a:t>czasu</a:t>
            </a:r>
            <a:r>
              <a:rPr lang="pl-PL" sz="200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pl-PL" sz="2000"/>
              <a:t>Każdy z klubów ma kierujący nim </a:t>
            </a:r>
            <a:r>
              <a:rPr lang="pl-PL" sz="2000" i="1"/>
              <a:t>Zarząd</a:t>
            </a:r>
            <a:r>
              <a:rPr lang="pl-PL" sz="2000"/>
              <a:t> z przydzielonymi różnymi obowiązkami.</a:t>
            </a:r>
            <a:endParaRPr lang="es-ES" sz="200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3" y="1988840"/>
            <a:ext cx="3534324" cy="2355641"/>
          </a:xfrm>
          <a:prstGeom prst="rect">
            <a:avLst/>
          </a:prstGeom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107504" y="4537637"/>
            <a:ext cx="8568952" cy="16276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Wszystkie role, których oni się podejmują, są przyjmowane dobrowolnie i są również świetną okazją do zdobywania doświadczenia w przewodzeniu małej społeczności.</a:t>
            </a:r>
            <a:endParaRPr lang="en-US" sz="2000" dirty="0"/>
          </a:p>
          <a:p>
            <a:pPr marL="0" indent="0" hangingPunct="0">
              <a:buNone/>
            </a:pPr>
            <a:r>
              <a:rPr lang="pl-PL" sz="2000"/>
              <a:t>Przyjęcie na siebie roli jest dobrowolne, trwa przynajmniej rok i jest nieodpłatne. </a:t>
            </a:r>
            <a:r>
              <a:rPr lang="pl-PL" sz="2000" i="1"/>
              <a:t>Członkowie zarządu </a:t>
            </a:r>
            <a:r>
              <a:rPr lang="pl-PL" sz="2000"/>
              <a:t>muszą być jednocześnie członkami klubu.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4306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Rodzaje klubów</a:t>
            </a:r>
            <a:r>
              <a:rPr lang="es-ES"/>
              <a:t/>
            </a:r>
            <a:br>
              <a:rPr lang="es-ES"/>
            </a:br>
            <a:endParaRPr lang="es-ES" dirty="0"/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-2006" y="1772816"/>
            <a:ext cx="9146005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Istnieją trzy rodzaje klubów </a:t>
            </a:r>
            <a:r>
              <a:rPr lang="pl-PL" sz="2000"/>
              <a:t>Agora </a:t>
            </a:r>
            <a:r>
              <a:rPr lang="pl-PL" sz="2000" smtClean="0"/>
              <a:t>Speakers</a:t>
            </a:r>
            <a:r>
              <a:rPr lang="es-ES" sz="2000" smtClean="0"/>
              <a:t>:</a:t>
            </a:r>
            <a:endParaRPr lang="en-US" sz="20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07504" y="2213871"/>
            <a:ext cx="367240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Kluby otwarte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107504" y="2655752"/>
            <a:ext cx="8424936" cy="413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Otwarte dla każdego. Brak wymogów poza </a:t>
            </a:r>
            <a:r>
              <a:rPr lang="pl-PL" sz="1800"/>
              <a:t>ograniczeniami </a:t>
            </a:r>
            <a:r>
              <a:rPr lang="pl-PL" sz="1800" smtClean="0"/>
              <a:t>miejscowymi</a:t>
            </a:r>
            <a:r>
              <a:rPr lang="es-ES" sz="1800" smtClean="0"/>
              <a:t>.</a:t>
            </a:r>
            <a:endParaRPr lang="en-US" sz="18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25751" y="3224735"/>
            <a:ext cx="367240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Kluby specjalistyczne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5" name="2 Marcador de texto"/>
          <p:cNvSpPr txBox="1">
            <a:spLocks/>
          </p:cNvSpPr>
          <p:nvPr/>
        </p:nvSpPr>
        <p:spPr>
          <a:xfrm>
            <a:off x="107504" y="3675603"/>
            <a:ext cx="8712968" cy="977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Otwarte dla każdego, który spełnia konkretne kryteria. Mogą one dotyczyć danej profesji lub wymagać doświadczenia z </a:t>
            </a:r>
            <a:r>
              <a:rPr lang="pl-PL" sz="1800" i="1"/>
              <a:t>Programem edukacyjnym</a:t>
            </a:r>
            <a:r>
              <a:rPr lang="pl-PL" sz="1800"/>
              <a:t> Agora. Wszystkie te kryteria muszą zostać upublicznione i nie mogą nikogo dyskryminować.</a:t>
            </a:r>
            <a:endParaRPr lang="en-US" sz="18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143998" y="4666864"/>
            <a:ext cx="3672408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Kluby korporacyjne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7" name="2 Marcador de texto"/>
          <p:cNvSpPr txBox="1">
            <a:spLocks/>
          </p:cNvSpPr>
          <p:nvPr/>
        </p:nvSpPr>
        <p:spPr>
          <a:xfrm>
            <a:off x="125751" y="5117732"/>
            <a:ext cx="8712968" cy="977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Kluby, które istnieją wewnątrz innych organizacji (komercyjnych lub nie) i które spotykają się na ich terenie. Kluby te przyjmują tylko pracowników danej firmy, a odwiedzający i goście są zapraszani wyłącznie z konkretnego </a:t>
            </a:r>
            <a:r>
              <a:rPr lang="pl-PL" sz="1800"/>
              <a:t>powodu</a:t>
            </a:r>
            <a:r>
              <a:rPr lang="pl-PL" sz="1800" smtClean="0"/>
              <a:t>.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9628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 smtClean="0"/>
              <a:t>Wymagania</a:t>
            </a:r>
            <a:endParaRPr 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123728" y="2405753"/>
            <a:ext cx="6742807" cy="1440160"/>
          </a:xfrm>
        </p:spPr>
        <p:txBody>
          <a:bodyPr/>
          <a:lstStyle/>
          <a:p>
            <a:pPr marL="0" indent="0">
              <a:buNone/>
            </a:pPr>
            <a:r>
              <a:rPr lang="en-US" sz="1800" i="1" smtClean="0"/>
              <a:t>“</a:t>
            </a:r>
            <a:r>
              <a:rPr lang="pl-PL" sz="1800" i="1"/>
              <a:t>Nasze kluby nie odrzucają kandydatów ze względu na rasę, kolor skóry, religię, orientację seksualną, utożsamianie się z daną płcią, wiek, zarobki, narodowość, przynależność etniczną czy upośledzenia psychiczne lub fizyczne o ile dana osoba jest w stanie, dzięki swojemu własnemu wysiłkowi, uczestniczyć w Programach edukacyjnych naszego </a:t>
            </a:r>
            <a:r>
              <a:rPr lang="pl-PL" sz="1800" i="1"/>
              <a:t>stowarzyszenia</a:t>
            </a:r>
            <a:r>
              <a:rPr lang="pl-PL" sz="1800" i="1" smtClean="0"/>
              <a:t>.</a:t>
            </a:r>
            <a:r>
              <a:rPr lang="en-US" sz="1800" i="1" smtClean="0"/>
              <a:t>”</a:t>
            </a:r>
            <a:endParaRPr lang="en-US" sz="1800" i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916832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Brak </a:t>
            </a:r>
            <a:r>
              <a:rPr lang="pl-PL" cap="all" smtClean="0"/>
              <a:t>dyskryminacji</a:t>
            </a:r>
            <a:endParaRPr lang="es-ES" cap="all"/>
          </a:p>
        </p:txBody>
      </p:sp>
      <p:sp>
        <p:nvSpPr>
          <p:cNvPr id="11" name="10 CuadroTexto"/>
          <p:cNvSpPr txBox="1"/>
          <p:nvPr/>
        </p:nvSpPr>
        <p:spPr>
          <a:xfrm>
            <a:off x="251519" y="4133945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Organizacja </a:t>
            </a:r>
            <a:r>
              <a:rPr lang="pl-PL" cap="all" smtClean="0"/>
              <a:t>non-profit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123728" y="4638001"/>
            <a:ext cx="6703518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mtClean="0"/>
              <a:t>“</a:t>
            </a:r>
            <a:r>
              <a:rPr lang="pl-PL" sz="1800" i="1"/>
              <a:t>Fundusze zebrane przez klub, bez względu na ich źródło, mogą być wykorzystane tylko w celu zapewnienia działalności klubu, a nie jako źródło korzyści dla kogokolwiek. </a:t>
            </a:r>
            <a:r>
              <a:rPr lang="en-US" sz="1800" i="1" smtClean="0"/>
              <a:t>”</a:t>
            </a:r>
            <a:endParaRPr lang="en-US" sz="1800" i="1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9" y="4702441"/>
            <a:ext cx="1689826" cy="145529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8" y="2564904"/>
            <a:ext cx="173089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Wymagania</a:t>
            </a:r>
            <a:endParaRPr lang="es-ES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123728" y="2478114"/>
            <a:ext cx="6509861" cy="9456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mtClean="0"/>
              <a:t>“</a:t>
            </a:r>
            <a:r>
              <a:rPr lang="pl-PL" sz="1800" i="1"/>
              <a:t>Członkowie klubu muszą wykazać się wsparciem, szacunkiem oraz tolerancją dla siebie nawzajem, nawet jeśli większość grupy silnie nie zgadza się z tematem lub opinią wyrażaną przez danego </a:t>
            </a:r>
            <a:r>
              <a:rPr lang="pl-PL" sz="1800" i="1"/>
              <a:t>mówcę</a:t>
            </a:r>
            <a:r>
              <a:rPr lang="pl-PL" sz="1800" i="1" smtClean="0"/>
              <a:t>.</a:t>
            </a:r>
            <a:r>
              <a:rPr lang="en-US" sz="1800" i="1" smtClean="0"/>
              <a:t>”</a:t>
            </a:r>
            <a:endParaRPr lang="en-US" sz="1800" i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4598" y="1902321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 smtClean="0"/>
              <a:t>Tolerancja</a:t>
            </a:r>
            <a:endParaRPr lang="es-ES" cap="all"/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2123728" y="4581128"/>
            <a:ext cx="6509860" cy="14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mtClean="0"/>
              <a:t>“</a:t>
            </a:r>
            <a:r>
              <a:rPr lang="pl-PL" sz="1800" i="1"/>
              <a:t>Kluby Agora nie mogą być wykorzystywane do propagowania zarówno religijnych jak i politycznych przekonań czy światopoglądów. Nie mogą również promować innych stowarzyszeń, firm, usług lub produktów jak również nie mogą ograniczać treści przemówień tak, aby wpisywały się w dane przekonania i światopoglądy</a:t>
            </a:r>
            <a:r>
              <a:rPr lang="pl-PL" sz="1800" i="1"/>
              <a:t>. </a:t>
            </a:r>
            <a:r>
              <a:rPr lang="en-US" sz="1800" i="1" smtClean="0"/>
              <a:t>”</a:t>
            </a:r>
            <a:endParaRPr lang="en-US" sz="1800" i="1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234597" y="4139788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Neutralność 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7" y="4617386"/>
            <a:ext cx="1679848" cy="125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7" y="2406377"/>
            <a:ext cx="1600879" cy="13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236296" cy="510957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1412776"/>
            <a:ext cx="5580111" cy="548680"/>
          </a:xfrm>
        </p:spPr>
        <p:txBody>
          <a:bodyPr/>
          <a:lstStyle/>
          <a:p>
            <a:r>
              <a:rPr lang="es-ES_tradnl"/>
              <a:t>nasz </a:t>
            </a:r>
            <a:r>
              <a:rPr lang="es-ES_tradnl" smtClean="0"/>
              <a:t>cel</a:t>
            </a:r>
            <a:endParaRPr lang="es-ES_tradnl" noProof="0" dirty="0"/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563887" y="2002715"/>
            <a:ext cx="5373751" cy="1037431"/>
          </a:xfrm>
        </p:spPr>
        <p:txBody>
          <a:bodyPr/>
          <a:lstStyle/>
          <a:p>
            <a:pPr marL="0" indent="0">
              <a:buNone/>
            </a:pPr>
            <a:r>
              <a:rPr lang="pl-PL" sz="2000"/>
              <a:t>Agora Speakers International to ogólnoświatowa organizacja non-profit składająca się z zaangażowanych ochotników, których celem jest pomoc każdemu zainteresowanemu rozwinąć umiejętności publicznego przemawiania, komunikacji, krytycznego myślenia, debaty oraz przywództwa.</a:t>
            </a:r>
            <a:endParaRPr lang="en-US" sz="2000" dirty="0" smtClean="0"/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3635896" y="4725144"/>
            <a:ext cx="5373751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„Agora daje siłę, by stać się świetnym mówcą oraz pewnym siebie przywódcą, który aktywnie będzie tworzył lepszy </a:t>
            </a:r>
            <a:r>
              <a:rPr lang="pl-PL" sz="2000"/>
              <a:t>świat</a:t>
            </a:r>
            <a:r>
              <a:rPr lang="pl-PL" sz="2000" smtClean="0"/>
              <a:t>.”</a:t>
            </a:r>
            <a:endParaRPr lang="es-ES_tradnl" sz="2000" i="1" dirty="0"/>
          </a:p>
          <a:p>
            <a:pPr marL="0" indent="0">
              <a:buFont typeface="Arial" pitchFamily="34" charset="0"/>
              <a:buNone/>
            </a:pPr>
            <a:endParaRPr lang="en-US" sz="1900" dirty="0" smtClean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563888" y="4293096"/>
            <a:ext cx="5580111" cy="5486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normalizeH="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l-PL" sz="2400"/>
              <a:t>Nasze motto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950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 txBox="1">
            <a:spLocks/>
          </p:cNvSpPr>
          <p:nvPr/>
        </p:nvSpPr>
        <p:spPr>
          <a:xfrm>
            <a:off x="251520" y="3429000"/>
            <a:ext cx="41044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9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55975" y="2780928"/>
            <a:ext cx="4536504" cy="3816424"/>
          </a:xfr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cap="all">
                <a:solidFill>
                  <a:srgbClr val="C00000"/>
                </a:solidFill>
              </a:rPr>
              <a:t>Program edukacyjny</a:t>
            </a:r>
            <a:endParaRPr lang="en-US" sz="2400" cap="all" dirty="0" smtClean="0">
              <a:solidFill>
                <a:srgbClr val="C00000"/>
              </a:solidFill>
            </a:endParaRPr>
          </a:p>
          <a:p>
            <a:r>
              <a:rPr lang="pl-PL" sz="1600" i="1"/>
              <a:t>Program edukacyjny </a:t>
            </a:r>
            <a:r>
              <a:rPr lang="pl-PL" sz="1600"/>
              <a:t>składa się z jednej, obowiązkowej </a:t>
            </a:r>
            <a:r>
              <a:rPr lang="pl-PL" sz="1600" i="1"/>
              <a:t>Ścieżki podstawowej</a:t>
            </a:r>
            <a:r>
              <a:rPr lang="pl-PL" sz="1600"/>
              <a:t> oraz wielu opcjonalnych </a:t>
            </a:r>
            <a:r>
              <a:rPr lang="pl-PL" sz="1600" i="1"/>
              <a:t>Ścieżek zaawansowanych</a:t>
            </a:r>
            <a:r>
              <a:rPr lang="pl-PL" sz="160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pl-PL" sz="1600"/>
              <a:t>Każda ze ścieżek zawiera różne </a:t>
            </a:r>
            <a:r>
              <a:rPr lang="pl-PL" sz="1600">
                <a:solidFill>
                  <a:srgbClr val="CE3C17"/>
                </a:solidFill>
              </a:rPr>
              <a:t>projekty</a:t>
            </a:r>
            <a:r>
              <a:rPr lang="pl-PL" sz="1600"/>
              <a:t>. </a:t>
            </a:r>
            <a:r>
              <a:rPr lang="es-ES" sz="1600" smtClean="0"/>
              <a:t/>
            </a:r>
            <a:br>
              <a:rPr lang="es-ES" sz="1600" smtClean="0"/>
            </a:br>
            <a:endParaRPr lang="en-US" sz="1600" dirty="0" smtClean="0"/>
          </a:p>
          <a:p>
            <a:r>
              <a:rPr lang="pl-PL" sz="1600"/>
              <a:t>Każdy z nich uczy konkretnej umiejętności lub techniki w zakresie </a:t>
            </a:r>
            <a:r>
              <a:rPr lang="pl-PL" sz="1600">
                <a:solidFill>
                  <a:srgbClr val="CE3C17"/>
                </a:solidFill>
              </a:rPr>
              <a:t>publicznych przemówień</a:t>
            </a:r>
            <a:r>
              <a:rPr lang="pl-PL" sz="1600"/>
              <a:t> lub </a:t>
            </a:r>
            <a:r>
              <a:rPr lang="pl-PL" sz="1600">
                <a:solidFill>
                  <a:srgbClr val="CE3C17"/>
                </a:solidFill>
              </a:rPr>
              <a:t>przywództwa</a:t>
            </a:r>
            <a:r>
              <a:rPr lang="pl-PL" sz="1600"/>
              <a:t>.</a:t>
            </a:r>
            <a:endParaRPr lang="en-US" sz="1600"/>
          </a:p>
          <a:p>
            <a:endParaRPr lang="en-US" sz="1600" dirty="0"/>
          </a:p>
          <a:p>
            <a:pPr hangingPunct="0"/>
            <a:r>
              <a:rPr lang="pl-PL" sz="1600" i="1"/>
              <a:t>Program edukacyjny</a:t>
            </a:r>
            <a:r>
              <a:rPr lang="pl-PL" sz="1600"/>
              <a:t> jest dla każdego członka dostępny </a:t>
            </a:r>
            <a:r>
              <a:rPr lang="pl-PL" sz="1600">
                <a:solidFill>
                  <a:srgbClr val="CE3C17"/>
                </a:solidFill>
              </a:rPr>
              <a:t>nieodpłatnie online</a:t>
            </a:r>
            <a:r>
              <a:rPr lang="pl-PL" sz="1600"/>
              <a:t>. </a:t>
            </a:r>
            <a:endParaRPr lang="es-ES" sz="160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230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n-US"/>
              <a:t>Rodzaje projektów</a:t>
            </a:r>
            <a:endParaRPr lang="es-ES" dirty="0"/>
          </a:p>
        </p:txBody>
      </p:sp>
      <p:sp>
        <p:nvSpPr>
          <p:cNvPr id="56" name="2 Marcador de texto"/>
          <p:cNvSpPr txBox="1">
            <a:spLocks/>
          </p:cNvSpPr>
          <p:nvPr/>
        </p:nvSpPr>
        <p:spPr>
          <a:xfrm>
            <a:off x="179512" y="1772816"/>
            <a:ext cx="864096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mtClean="0"/>
              <a:t>Istnieją </a:t>
            </a:r>
            <a:r>
              <a:rPr lang="en-US" sz="1800"/>
              <a:t>różne </a:t>
            </a:r>
            <a:r>
              <a:rPr lang="en-US" sz="1800"/>
              <a:t>rodzaje </a:t>
            </a:r>
            <a:r>
              <a:rPr lang="en-US" sz="1800" smtClean="0"/>
              <a:t>projektów:</a:t>
            </a:r>
            <a:endParaRPr lang="en-US" sz="18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" y="3140968"/>
            <a:ext cx="733425" cy="6096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2"/>
            <a:ext cx="576064" cy="576064"/>
          </a:xfrm>
          <a:prstGeom prst="rect">
            <a:avLst/>
          </a:prstGeom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1115616" y="2358190"/>
            <a:ext cx="80283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Większość projektów polega na wyćwiczeniu danej umiejętności poprzez przygotowane i wygłoszenie </a:t>
            </a:r>
            <a:r>
              <a:rPr lang="pl-PL" sz="1800">
                <a:solidFill>
                  <a:srgbClr val="FF0000"/>
                </a:solidFill>
              </a:rPr>
              <a:t>przemówienia</a:t>
            </a:r>
            <a:r>
              <a:rPr lang="pl-PL" sz="1800"/>
              <a:t> przed </a:t>
            </a:r>
            <a:r>
              <a:rPr lang="pl-PL" sz="1800"/>
              <a:t>swoim </a:t>
            </a:r>
            <a:r>
              <a:rPr lang="pl-PL" sz="1800" smtClean="0"/>
              <a:t>klubem</a:t>
            </a:r>
            <a:r>
              <a:rPr lang="es-ES" sz="1800"/>
              <a:t>.</a:t>
            </a:r>
            <a:endParaRPr lang="en-US" sz="1800" dirty="0" smtClean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1115616" y="3134290"/>
            <a:ext cx="80283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Niektóre projekty mają na celu </a:t>
            </a:r>
            <a:r>
              <a:rPr lang="pl-PL" sz="1800">
                <a:solidFill>
                  <a:srgbClr val="FF0000"/>
                </a:solidFill>
              </a:rPr>
              <a:t>analizę</a:t>
            </a:r>
            <a:r>
              <a:rPr lang="pl-PL" sz="1800"/>
              <a:t> jednego ze znanych przemówień pod konkretnym kątem a następnie przedstawienie jej klubowi</a:t>
            </a:r>
            <a:endParaRPr lang="en-US" sz="1800" dirty="0" smtClean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9" y="3933056"/>
            <a:ext cx="457200" cy="457200"/>
          </a:xfrm>
          <a:prstGeom prst="rect">
            <a:avLst/>
          </a:prstGeom>
        </p:spPr>
      </p:pic>
      <p:sp>
        <p:nvSpPr>
          <p:cNvPr id="12" name="2 Marcador de texto"/>
          <p:cNvSpPr txBox="1">
            <a:spLocks/>
          </p:cNvSpPr>
          <p:nvPr/>
        </p:nvSpPr>
        <p:spPr>
          <a:xfrm>
            <a:off x="1115616" y="3975384"/>
            <a:ext cx="80283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Niektóre z projektów będą wymagać głębszego </a:t>
            </a:r>
            <a:r>
              <a:rPr lang="pl-PL" sz="1800">
                <a:solidFill>
                  <a:srgbClr val="FF0000"/>
                </a:solidFill>
              </a:rPr>
              <a:t>rozeznania w temacie</a:t>
            </a:r>
            <a:r>
              <a:rPr lang="pl-PL" sz="1800"/>
              <a:t> przed przygotowaniem </a:t>
            </a:r>
            <a:r>
              <a:rPr lang="pl-PL" sz="1800"/>
              <a:t>przemówienia</a:t>
            </a:r>
            <a:r>
              <a:rPr lang="pl-PL" sz="1800" smtClean="0"/>
              <a:t>.</a:t>
            </a:r>
            <a:r>
              <a:rPr lang="es-ES" sz="1800" smtClean="0"/>
              <a:t>.</a:t>
            </a:r>
            <a:endParaRPr lang="en-US" sz="1800" dirty="0" smtClean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8" y="4797152"/>
            <a:ext cx="427283" cy="427283"/>
          </a:xfrm>
          <a:prstGeom prst="rect">
            <a:avLst/>
          </a:prstGeom>
        </p:spPr>
      </p:pic>
      <p:sp>
        <p:nvSpPr>
          <p:cNvPr id="15" name="2 Marcador de texto"/>
          <p:cNvSpPr txBox="1">
            <a:spLocks/>
          </p:cNvSpPr>
          <p:nvPr/>
        </p:nvSpPr>
        <p:spPr>
          <a:xfrm>
            <a:off x="1115616" y="4725144"/>
            <a:ext cx="80283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Niektóre z projektów będą wymagały </a:t>
            </a:r>
            <a:r>
              <a:rPr lang="pl-PL" sz="1800">
                <a:solidFill>
                  <a:srgbClr val="FF0000"/>
                </a:solidFill>
              </a:rPr>
              <a:t>zmierzenia</a:t>
            </a:r>
            <a:r>
              <a:rPr lang="pl-PL" sz="1800"/>
              <a:t> dokładnych efektów prezentacji</a:t>
            </a:r>
            <a:endParaRPr lang="en-US" sz="1800" dirty="0" smtClean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5" y="5517232"/>
            <a:ext cx="536848" cy="536848"/>
          </a:xfrm>
          <a:prstGeom prst="rect">
            <a:avLst/>
          </a:prstGeom>
        </p:spPr>
      </p:pic>
      <p:sp>
        <p:nvSpPr>
          <p:cNvPr id="17" name="2 Marcador de texto"/>
          <p:cNvSpPr txBox="1">
            <a:spLocks/>
          </p:cNvSpPr>
          <p:nvPr/>
        </p:nvSpPr>
        <p:spPr>
          <a:xfrm>
            <a:off x="1115616" y="5517232"/>
            <a:ext cx="80283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Niektóre z projektów z Zaawansowanej ścieżki będzie więcej „realnego świata” i trzeba będzie </a:t>
            </a:r>
            <a:r>
              <a:rPr lang="pl-PL" sz="1800">
                <a:solidFill>
                  <a:srgbClr val="FF0000"/>
                </a:solidFill>
              </a:rPr>
              <a:t>opuścić sferę komfortu</a:t>
            </a:r>
            <a:r>
              <a:rPr lang="pl-PL" sz="1800"/>
              <a:t> swojego klubu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266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n-US"/>
              <a:t>projektów</a:t>
            </a:r>
            <a:endParaRPr lang="es-ES" dirty="0"/>
          </a:p>
        </p:txBody>
      </p:sp>
      <p:sp>
        <p:nvSpPr>
          <p:cNvPr id="56" name="2 Marcador de texto"/>
          <p:cNvSpPr txBox="1">
            <a:spLocks/>
          </p:cNvSpPr>
          <p:nvPr/>
        </p:nvSpPr>
        <p:spPr>
          <a:xfrm>
            <a:off x="179512" y="1772816"/>
            <a:ext cx="3672408" cy="1872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Program edukacyjny jest dla każdego członka dostępny online.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pl-PL" sz="1800"/>
              <a:t>Każdy z tych projektów ma swoje limity, cele, ograniczenia co do używanych w nim narzędzi (pomoce wizualne, mównica, itd.) i tematów przemówień.</a:t>
            </a:r>
            <a:endParaRPr lang="en-US" sz="18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97641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5443422" y="2853016"/>
            <a:ext cx="3161025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smtClean="0"/>
              <a:t>Techniki </a:t>
            </a:r>
            <a:r>
              <a:rPr lang="pl-PL" sz="1600"/>
              <a:t>Mówienia</a:t>
            </a:r>
            <a:endParaRPr lang="en-US" sz="1600" dirty="0" smtClean="0"/>
          </a:p>
          <a:p>
            <a:pPr algn="ctr"/>
            <a:r>
              <a:rPr lang="pl-PL" sz="1100"/>
              <a:t>(konkretne techniki mające zastosowanie do niektórych typów </a:t>
            </a:r>
            <a:r>
              <a:rPr lang="pl-PL" sz="1100"/>
              <a:t>przemówień</a:t>
            </a:r>
            <a:r>
              <a:rPr lang="pl-PL" sz="1100" smtClean="0"/>
              <a:t>)</a:t>
            </a:r>
            <a:endParaRPr lang="es-ES" sz="1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35074" y="2819948"/>
            <a:ext cx="1467024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/>
              <a:t>Pierwsze Projekty</a:t>
            </a:r>
            <a:endParaRPr lang="en-US" sz="1400" dirty="0" smtClean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Podstawowa </a:t>
            </a:r>
            <a:r>
              <a:rPr lang="pl-PL"/>
              <a:t>ścieżka </a:t>
            </a:r>
            <a:r>
              <a:rPr lang="pl-PL" smtClean="0"/>
              <a:t>edukacyjna</a:t>
            </a:r>
            <a:endParaRPr lang="es-ES" dirty="0"/>
          </a:p>
        </p:txBody>
      </p:sp>
      <p:sp>
        <p:nvSpPr>
          <p:cNvPr id="14" name="13 Flecha derecha"/>
          <p:cNvSpPr/>
          <p:nvPr/>
        </p:nvSpPr>
        <p:spPr>
          <a:xfrm>
            <a:off x="1691679" y="3089013"/>
            <a:ext cx="648073" cy="254496"/>
          </a:xfrm>
          <a:prstGeom prst="rightArrow">
            <a:avLst/>
          </a:prstGeom>
          <a:solidFill>
            <a:srgbClr val="F7AF05"/>
          </a:solidFill>
          <a:ln>
            <a:solidFill>
              <a:srgbClr val="CE3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490639" y="2847103"/>
            <a:ext cx="2153369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/>
              <a:t>Podstawy Mówienia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pl-PL" sz="1100"/>
              <a:t>(odpowiednie do każdego rodzaju mowy)</a:t>
            </a:r>
            <a:endParaRPr lang="es-ES" sz="1600" dirty="0"/>
          </a:p>
        </p:txBody>
      </p:sp>
      <p:sp>
        <p:nvSpPr>
          <p:cNvPr id="45" name="44 Flecha derecha"/>
          <p:cNvSpPr/>
          <p:nvPr/>
        </p:nvSpPr>
        <p:spPr>
          <a:xfrm>
            <a:off x="4716016" y="3098929"/>
            <a:ext cx="606694" cy="254496"/>
          </a:xfrm>
          <a:prstGeom prst="rightArrow">
            <a:avLst/>
          </a:prstGeom>
          <a:solidFill>
            <a:srgbClr val="F7AF05"/>
          </a:solidFill>
          <a:ln>
            <a:solidFill>
              <a:srgbClr val="CE3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2 Marcador de texto"/>
          <p:cNvSpPr txBox="1">
            <a:spLocks/>
          </p:cNvSpPr>
          <p:nvPr/>
        </p:nvSpPr>
        <p:spPr>
          <a:xfrm>
            <a:off x="135073" y="2015704"/>
            <a:ext cx="8469373" cy="333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Podstawowa ścieżka edukacyjna składa się z 16. projektów, które nauczają podstawowych umiejętności niezbędnych w przemówieniach publicznych:</a:t>
            </a:r>
            <a:endParaRPr lang="en-US" sz="1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755576" y="3789040"/>
            <a:ext cx="228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200"/>
              <a:t>Raport </a:t>
            </a:r>
            <a:r>
              <a:rPr lang="pl-PL" sz="1200" smtClean="0"/>
              <a:t>Chronometrażysty</a:t>
            </a:r>
            <a:endParaRPr lang="es-ES" sz="1200" smtClean="0"/>
          </a:p>
          <a:p>
            <a:pPr marL="228600" indent="-228600">
              <a:buFont typeface="+mj-lt"/>
              <a:buAutoNum type="arabicPeriod"/>
            </a:pPr>
            <a:r>
              <a:rPr lang="es-ES" sz="1200" smtClean="0"/>
              <a:t>M</a:t>
            </a:r>
            <a:r>
              <a:rPr lang="pl-PL" sz="1200" smtClean="0"/>
              <a:t>ówienie </a:t>
            </a:r>
            <a:r>
              <a:rPr lang="pl-PL" sz="1200"/>
              <a:t>o tym co lubisz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„Kim jestem?”</a:t>
            </a:r>
            <a:endParaRPr lang="es-ES" sz="1200" dirty="0"/>
          </a:p>
        </p:txBody>
      </p:sp>
      <p:sp>
        <p:nvSpPr>
          <p:cNvPr id="6" name="5 Flecha doblada"/>
          <p:cNvSpPr/>
          <p:nvPr/>
        </p:nvSpPr>
        <p:spPr>
          <a:xfrm flipV="1">
            <a:off x="323528" y="3596317"/>
            <a:ext cx="432048" cy="415498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3642493" y="3822139"/>
            <a:ext cx="2286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pl-PL" sz="1200"/>
              <a:t>Struktura przemówienia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Przekaz  przemówienia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Rozwinięcie przemówienia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Język ciała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Poznawanie swojej widowni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Oprogramowanie </a:t>
            </a:r>
            <a:r>
              <a:rPr lang="pl-PL" sz="1200"/>
              <a:t>wspierające </a:t>
            </a:r>
            <a:r>
              <a:rPr lang="pl-PL" sz="1200" smtClean="0"/>
              <a:t>prezentację</a:t>
            </a:r>
            <a:endParaRPr lang="es-ES" sz="1200" smtClean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Krępujący sprzymierzeńcy – używanie mikrofonów</a:t>
            </a:r>
            <a:endParaRPr lang="es-ES" sz="1200" dirty="0"/>
          </a:p>
        </p:txBody>
      </p:sp>
      <p:sp>
        <p:nvSpPr>
          <p:cNvPr id="59" name="58 Flecha doblada"/>
          <p:cNvSpPr/>
          <p:nvPr/>
        </p:nvSpPr>
        <p:spPr>
          <a:xfrm flipV="1">
            <a:off x="3210445" y="3629416"/>
            <a:ext cx="432048" cy="415498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6588224" y="3837165"/>
            <a:ext cx="228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pl-PL" sz="1200"/>
              <a:t>Zróżnicowanie wokalne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Przygotowanie tematu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Wykorzystanie humoru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Wykorzystanie anegdot</a:t>
            </a:r>
            <a:endParaRPr lang="es-ES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/>
              <a:t>Wykorzystanie emocji</a:t>
            </a: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pl-PL" sz="1200"/>
              <a:t>Zdobycie sceny (charyzma)</a:t>
            </a:r>
            <a:endParaRPr lang="es-ES" sz="1200" dirty="0"/>
          </a:p>
        </p:txBody>
      </p:sp>
      <p:sp>
        <p:nvSpPr>
          <p:cNvPr id="61" name="60 Flecha doblada"/>
          <p:cNvSpPr/>
          <p:nvPr/>
        </p:nvSpPr>
        <p:spPr>
          <a:xfrm flipV="1">
            <a:off x="6156176" y="3644442"/>
            <a:ext cx="432048" cy="415498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n-US"/>
              <a:t>Zaawansowanej ścieżki edukacyjnej</a:t>
            </a:r>
            <a:endParaRPr lang="es-ES" dirty="0"/>
          </a:p>
        </p:txBody>
      </p:sp>
      <p:sp>
        <p:nvSpPr>
          <p:cNvPr id="56" name="2 Marcador de texto"/>
          <p:cNvSpPr txBox="1">
            <a:spLocks/>
          </p:cNvSpPr>
          <p:nvPr/>
        </p:nvSpPr>
        <p:spPr>
          <a:xfrm>
            <a:off x="135073" y="1799680"/>
            <a:ext cx="8469373" cy="333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700"/>
              <a:t>Po ukończeniu Podstawowej ścieżki edukacyjnej członkowie klubu mogą kontynuować rozwój wybierając dowolny temat zainteresowań z dostępnych w Zaawansowanej </a:t>
            </a:r>
            <a:r>
              <a:rPr lang="pl-PL" sz="1700"/>
              <a:t>ścieżki </a:t>
            </a:r>
            <a:r>
              <a:rPr lang="pl-PL" sz="1700" smtClean="0"/>
              <a:t>dukacyjnej:</a:t>
            </a:r>
            <a:r>
              <a:rPr lang="es-ES" sz="1700" smtClean="0"/>
              <a:t>:</a:t>
            </a:r>
            <a:endParaRPr lang="en-US" sz="1700" dirty="0" smtClean="0"/>
          </a:p>
        </p:txBody>
      </p:sp>
      <p:sp>
        <p:nvSpPr>
          <p:cNvPr id="16" name="15 Rectángulo redondeado"/>
          <p:cNvSpPr/>
          <p:nvPr/>
        </p:nvSpPr>
        <p:spPr>
          <a:xfrm>
            <a:off x="5443422" y="2568551"/>
            <a:ext cx="3161025" cy="5004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/>
              <a:t>Techniki Mówienia</a:t>
            </a:r>
            <a:endParaRPr lang="en-US" sz="1600" dirty="0" smtClean="0"/>
          </a:p>
        </p:txBody>
      </p:sp>
      <p:sp>
        <p:nvSpPr>
          <p:cNvPr id="17" name="16 Rectángulo redondeado"/>
          <p:cNvSpPr/>
          <p:nvPr/>
        </p:nvSpPr>
        <p:spPr>
          <a:xfrm>
            <a:off x="135074" y="2535483"/>
            <a:ext cx="1467024" cy="5004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/>
              <a:t>Pierwsze Projekty</a:t>
            </a:r>
            <a:endParaRPr lang="en-US" sz="1400" dirty="0" smtClean="0"/>
          </a:p>
        </p:txBody>
      </p:sp>
      <p:sp>
        <p:nvSpPr>
          <p:cNvPr id="18" name="17 Flecha derecha"/>
          <p:cNvSpPr/>
          <p:nvPr/>
        </p:nvSpPr>
        <p:spPr>
          <a:xfrm>
            <a:off x="1691680" y="2712487"/>
            <a:ext cx="324036" cy="254496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123729" y="2562638"/>
            <a:ext cx="2520280" cy="5004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/>
              <a:t>Podstawy </a:t>
            </a:r>
            <a:r>
              <a:rPr lang="pl-PL" sz="1600" smtClean="0"/>
              <a:t>Mówienia</a:t>
            </a:r>
            <a:endParaRPr lang="es-ES" sz="1600" dirty="0"/>
          </a:p>
        </p:txBody>
      </p:sp>
      <p:sp>
        <p:nvSpPr>
          <p:cNvPr id="20" name="19 Flecha derecha"/>
          <p:cNvSpPr/>
          <p:nvPr/>
        </p:nvSpPr>
        <p:spPr>
          <a:xfrm>
            <a:off x="4716016" y="2722403"/>
            <a:ext cx="606694" cy="254496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1" name="20 Conector angular"/>
          <p:cNvCxnSpPr/>
          <p:nvPr/>
        </p:nvCxnSpPr>
        <p:spPr>
          <a:xfrm rot="16200000" flipH="1">
            <a:off x="2335172" y="3059004"/>
            <a:ext cx="522704" cy="3683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2780134" y="3821418"/>
            <a:ext cx="2471424" cy="4999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Przemówienia w </a:t>
            </a:r>
            <a:r>
              <a:rPr lang="pl-PL" sz="1300"/>
              <a:t>sytuacjach </a:t>
            </a:r>
            <a:r>
              <a:rPr lang="pl-PL" sz="1300" smtClean="0"/>
              <a:t>biznesowych</a:t>
            </a:r>
            <a:r>
              <a:rPr lang="es-ES" sz="1300" smtClean="0"/>
              <a:t> </a:t>
            </a:r>
            <a:r>
              <a:rPr lang="en-US" sz="1300" smtClean="0"/>
              <a:t> </a:t>
            </a:r>
            <a:r>
              <a:rPr lang="en-US" sz="1300" dirty="0" smtClean="0"/>
              <a:t>- 11</a:t>
            </a:r>
            <a:endParaRPr lang="es-ES" sz="13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5768330" y="3140968"/>
            <a:ext cx="2259784" cy="3543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 smtClean="0"/>
              <a:t>Dramatyzacja</a:t>
            </a:r>
            <a:r>
              <a:rPr lang="es-ES" sz="1300" smtClean="0"/>
              <a:t> </a:t>
            </a:r>
            <a:r>
              <a:rPr lang="en-US" sz="1300" smtClean="0"/>
              <a:t>- </a:t>
            </a:r>
            <a:r>
              <a:rPr lang="en-US" sz="1300" dirty="0" smtClean="0"/>
              <a:t>7</a:t>
            </a:r>
            <a:endParaRPr lang="es-ES" sz="13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768330" y="4403461"/>
            <a:ext cx="225978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Krytyczne </a:t>
            </a:r>
            <a:r>
              <a:rPr lang="pl-PL" sz="1300" smtClean="0"/>
              <a:t>myślenie</a:t>
            </a:r>
            <a:r>
              <a:rPr lang="en-US" sz="1300" smtClean="0"/>
              <a:t> </a:t>
            </a:r>
            <a:r>
              <a:rPr lang="en-US" sz="1300" dirty="0" smtClean="0"/>
              <a:t>- 8</a:t>
            </a:r>
            <a:endParaRPr lang="es-ES" sz="13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768330" y="4979525"/>
            <a:ext cx="2259784" cy="341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Przemówienia </a:t>
            </a:r>
            <a:r>
              <a:rPr lang="pl-PL" sz="1300"/>
              <a:t>w </a:t>
            </a:r>
            <a:r>
              <a:rPr lang="pl-PL" sz="1300" smtClean="0"/>
              <a:t>edukacji</a:t>
            </a:r>
            <a:r>
              <a:rPr lang="en-US" sz="1300" smtClean="0"/>
              <a:t> </a:t>
            </a:r>
            <a:r>
              <a:rPr lang="en-US" sz="1300" dirty="0" smtClean="0"/>
              <a:t>- 9</a:t>
            </a:r>
            <a:endParaRPr lang="es-ES" sz="13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768330" y="3539365"/>
            <a:ext cx="2259784" cy="3805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 smtClean="0"/>
              <a:t>Opowiadanie</a:t>
            </a:r>
            <a:r>
              <a:rPr lang="es-ES" sz="1300" smtClean="0"/>
              <a:t> </a:t>
            </a:r>
            <a:r>
              <a:rPr lang="en-US" sz="1300" smtClean="0"/>
              <a:t>- 10</a:t>
            </a:r>
            <a:endParaRPr lang="es-ES" sz="13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2780135" y="3317362"/>
            <a:ext cx="2536841" cy="4149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/>
              <a:t>Umiejętności interpersonalne </a:t>
            </a:r>
            <a:r>
              <a:rPr lang="en-US" sz="1300" dirty="0" smtClean="0"/>
              <a:t>- 7</a:t>
            </a:r>
            <a:endParaRPr lang="es-ES" sz="13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5768330" y="3971413"/>
            <a:ext cx="2259784" cy="341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Umiejętność </a:t>
            </a:r>
            <a:r>
              <a:rPr lang="pl-PL" sz="1300" smtClean="0"/>
              <a:t>perswazji</a:t>
            </a:r>
            <a:r>
              <a:rPr lang="es-ES" sz="1300" smtClean="0"/>
              <a:t> </a:t>
            </a:r>
            <a:r>
              <a:rPr lang="en-US" sz="1300" smtClean="0"/>
              <a:t>  </a:t>
            </a:r>
            <a:r>
              <a:rPr lang="en-US" sz="1300" dirty="0" smtClean="0"/>
              <a:t>- 9</a:t>
            </a:r>
            <a:endParaRPr lang="es-ES" sz="13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5768330" y="5411573"/>
            <a:ext cx="2259784" cy="341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Przemówienia </a:t>
            </a:r>
            <a:r>
              <a:rPr lang="pl-PL" sz="1300" smtClean="0"/>
              <a:t>humorystyczne</a:t>
            </a:r>
            <a:endParaRPr lang="es-ES" sz="1300"/>
          </a:p>
          <a:p>
            <a:pPr algn="ctr"/>
            <a:r>
              <a:rPr lang="en-US" sz="1300" smtClean="0"/>
              <a:t> </a:t>
            </a:r>
            <a:r>
              <a:rPr lang="en-US" sz="1300" dirty="0" smtClean="0"/>
              <a:t>- 7</a:t>
            </a:r>
            <a:endParaRPr lang="es-ES" sz="1300" dirty="0"/>
          </a:p>
        </p:txBody>
      </p:sp>
      <p:cxnSp>
        <p:nvCxnSpPr>
          <p:cNvPr id="30" name="29 Conector angular"/>
          <p:cNvCxnSpPr>
            <a:endCxn id="22" idx="1"/>
          </p:cNvCxnSpPr>
          <p:nvPr/>
        </p:nvCxnSpPr>
        <p:spPr>
          <a:xfrm rot="16200000" flipH="1">
            <a:off x="2116463" y="3407742"/>
            <a:ext cx="958968" cy="3683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8338469" y="2981839"/>
            <a:ext cx="8268" cy="2647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8028386" y="3323983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8036651" y="3755389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8028386" y="4187437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8036651" y="4619485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8028385" y="5195549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8028384" y="5627597"/>
            <a:ext cx="3091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>
            <a:off x="5312767" y="3533467"/>
            <a:ext cx="195556" cy="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506057" y="3524851"/>
            <a:ext cx="0" cy="2270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3564290" y="5794905"/>
            <a:ext cx="1928422" cy="1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262537" y="4142042"/>
            <a:ext cx="249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28" idx="1"/>
          </p:cNvCxnSpPr>
          <p:nvPr/>
        </p:nvCxnSpPr>
        <p:spPr>
          <a:xfrm>
            <a:off x="5504633" y="4142043"/>
            <a:ext cx="2636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2780134" y="4422989"/>
            <a:ext cx="2471424" cy="4999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Przemówienia </a:t>
            </a:r>
            <a:r>
              <a:rPr lang="pl-PL" sz="1300"/>
              <a:t>dla </a:t>
            </a:r>
            <a:r>
              <a:rPr lang="pl-PL" sz="1300" smtClean="0"/>
              <a:t>przedsiębiorców</a:t>
            </a:r>
            <a:r>
              <a:rPr lang="es-ES" sz="1300" smtClean="0"/>
              <a:t> </a:t>
            </a:r>
            <a:r>
              <a:rPr lang="en-US" sz="1300" smtClean="0"/>
              <a:t> </a:t>
            </a:r>
            <a:r>
              <a:rPr lang="en-US" sz="1300" dirty="0" smtClean="0"/>
              <a:t>- 10</a:t>
            </a:r>
            <a:endParaRPr lang="es-ES" sz="1300" dirty="0"/>
          </a:p>
        </p:txBody>
      </p:sp>
      <p:cxnSp>
        <p:nvCxnSpPr>
          <p:cNvPr id="46" name="45 Conector angular"/>
          <p:cNvCxnSpPr/>
          <p:nvPr/>
        </p:nvCxnSpPr>
        <p:spPr>
          <a:xfrm rot="16200000" flipH="1">
            <a:off x="2116463" y="4027485"/>
            <a:ext cx="958968" cy="3683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 redondeado"/>
          <p:cNvSpPr/>
          <p:nvPr/>
        </p:nvSpPr>
        <p:spPr>
          <a:xfrm>
            <a:off x="2780134" y="4977612"/>
            <a:ext cx="2471424" cy="3559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Wbrew Przeciwnościom</a:t>
            </a:r>
            <a:r>
              <a:rPr lang="en-US" sz="1300" smtClean="0"/>
              <a:t>  </a:t>
            </a:r>
            <a:r>
              <a:rPr lang="en-US" sz="1300" dirty="0" smtClean="0"/>
              <a:t>- 7</a:t>
            </a:r>
            <a:endParaRPr lang="es-ES" sz="1300" dirty="0"/>
          </a:p>
        </p:txBody>
      </p:sp>
      <p:cxnSp>
        <p:nvCxnSpPr>
          <p:cNvPr id="48" name="47 Conector angular"/>
          <p:cNvCxnSpPr/>
          <p:nvPr/>
        </p:nvCxnSpPr>
        <p:spPr>
          <a:xfrm rot="16200000" flipH="1">
            <a:off x="2116465" y="4609532"/>
            <a:ext cx="958968" cy="3683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251558" y="4672983"/>
            <a:ext cx="249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1877795" y="5564653"/>
            <a:ext cx="1607011" cy="460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300" smtClean="0"/>
              <a:t>Przywództwo</a:t>
            </a:r>
            <a:r>
              <a:rPr lang="es-ES" sz="1300" smtClean="0"/>
              <a:t> - 7</a:t>
            </a:r>
            <a:endParaRPr lang="es-ES" sz="1300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5768600" y="5857141"/>
            <a:ext cx="2259784" cy="341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1300"/>
              <a:t>Ulepszanie </a:t>
            </a:r>
            <a:r>
              <a:rPr lang="pl-PL" sz="1300" smtClean="0"/>
              <a:t>Agory</a:t>
            </a:r>
            <a:r>
              <a:rPr lang="es-ES" sz="1300" smtClean="0"/>
              <a:t> </a:t>
            </a:r>
            <a:r>
              <a:rPr lang="en-US" sz="1300" smtClean="0"/>
              <a:t> </a:t>
            </a:r>
            <a:r>
              <a:rPr lang="en-US" sz="1300" dirty="0" smtClean="0"/>
              <a:t>- 11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3001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Istnieją trzy poziomy mistrzostwa dla każdej ścieżki: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49924" y="2565648"/>
            <a:ext cx="7430588" cy="1655440"/>
          </a:xfrm>
        </p:spPr>
        <p:txBody>
          <a:bodyPr/>
          <a:lstStyle/>
          <a:p>
            <a:pPr marL="0" indent="0">
              <a:buNone/>
            </a:pPr>
            <a:r>
              <a:rPr lang="pl-PL" sz="2000"/>
              <a:t>Zakończenie ścieżki edukacyjnej po </a:t>
            </a:r>
            <a:r>
              <a:rPr lang="pl-PL" sz="2000"/>
              <a:t>raz </a:t>
            </a:r>
            <a:r>
              <a:rPr lang="pl-PL" sz="2000" smtClean="0"/>
              <a:t>pierwszy</a:t>
            </a:r>
            <a:endParaRPr lang="es-ES" sz="2000" smtClean="0"/>
          </a:p>
          <a:p>
            <a:pPr marL="0" indent="0">
              <a:buNone/>
            </a:pPr>
            <a:endParaRPr lang="es-ES" sz="2000" smtClean="0"/>
          </a:p>
          <a:p>
            <a:pPr marL="0" indent="0">
              <a:buNone/>
            </a:pPr>
            <a:r>
              <a:rPr lang="pl-PL" sz="2000" smtClean="0"/>
              <a:t>Mentoring </a:t>
            </a:r>
            <a:r>
              <a:rPr lang="pl-PL" sz="2000"/>
              <a:t>innego członka klubu podczas realizacji całej </a:t>
            </a:r>
            <a:r>
              <a:rPr lang="pl-PL" sz="2000"/>
              <a:t>ścieżki</a:t>
            </a:r>
            <a:r>
              <a:rPr lang="pl-PL" sz="2000" smtClean="0"/>
              <a:t>.</a:t>
            </a:r>
            <a:endParaRPr lang="es-ES" sz="200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pl-PL" sz="2000"/>
              <a:t>Stworzenie nowego opcjonalnego projektu dla ścieżki.</a:t>
            </a:r>
            <a:endParaRPr lang="en-US" sz="28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9" y="2636912"/>
            <a:ext cx="422573" cy="42257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6" y="3337736"/>
            <a:ext cx="422573" cy="42257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3" y="3337736"/>
            <a:ext cx="422573" cy="42257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017634"/>
            <a:ext cx="422573" cy="42257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8" y="4017633"/>
            <a:ext cx="422573" cy="42257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2" y="4017632"/>
            <a:ext cx="422573" cy="42257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5496" y="544522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/>
              <a:t>Aby uzyskać więcej informacji na temat naszego programu edukacyjnego, sprawdź tę konkretną </a:t>
            </a:r>
            <a:r>
              <a:rPr lang="pl-PL" sz="1400"/>
              <a:t>prezentację</a:t>
            </a:r>
            <a:r>
              <a:rPr lang="pl-PL" sz="1400" smtClean="0"/>
              <a:t>.</a:t>
            </a:r>
            <a:r>
              <a:rPr lang="es-ES" sz="1400" smtClean="0"/>
              <a:t/>
            </a:r>
            <a:br>
              <a:rPr lang="es-ES" sz="1400" smtClean="0"/>
            </a:br>
            <a:r>
              <a:rPr lang="es-ES" sz="1400" smtClean="0">
                <a:hlinkClick r:id="rId3"/>
              </a:rPr>
              <a:t>http</a:t>
            </a:r>
            <a:r>
              <a:rPr lang="es-ES" sz="1400" dirty="0">
                <a:hlinkClick r:id="rId3"/>
              </a:rPr>
              <a:t>://</a:t>
            </a:r>
            <a:r>
              <a:rPr lang="es-ES" sz="1400" dirty="0" smtClean="0">
                <a:hlinkClick r:id="rId3"/>
              </a:rPr>
              <a:t>www.agoraspeakers.org/docs/Agora_Speakers_Educational_Program_en.pdf</a:t>
            </a:r>
            <a:r>
              <a:rPr lang="es-ES" sz="1400" dirty="0" smtClean="0"/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442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s-ES" dirty="0" smtClean="0"/>
              <a:t>THE BASIC PATH</a:t>
            </a:r>
            <a:endParaRPr 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07504" y="1916833"/>
            <a:ext cx="8928992" cy="432048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 smtClean="0"/>
              <a:t>The Basic Path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" y="0"/>
            <a:ext cx="9144000" cy="6309320"/>
          </a:xfrm>
          <a:prstGeom prst="rect">
            <a:avLst/>
          </a:prstGeom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395536" y="2636912"/>
            <a:ext cx="4968552" cy="3384376"/>
          </a:xfrm>
          <a:prstGeom prst="rect">
            <a:avLst/>
          </a:prstGeo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cap="all">
                <a:solidFill>
                  <a:srgbClr val="C00000"/>
                </a:solidFill>
              </a:rPr>
              <a:t>Międzynarodowa społeczność</a:t>
            </a:r>
          </a:p>
          <a:p>
            <a:r>
              <a:rPr lang="en-US" sz="1600" smtClean="0"/>
              <a:t>Agora </a:t>
            </a:r>
            <a:r>
              <a:rPr lang="en-US" sz="1600" dirty="0" smtClean="0"/>
              <a:t>Speakers </a:t>
            </a:r>
            <a:r>
              <a:rPr lang="en-US" sz="1600" smtClean="0"/>
              <a:t>International </a:t>
            </a:r>
            <a:r>
              <a:rPr lang="en-US" sz="1600" smtClean="0"/>
              <a:t>znajduje </a:t>
            </a:r>
            <a:r>
              <a:rPr lang="en-US" sz="1600"/>
              <a:t>się w Madryt</a:t>
            </a:r>
            <a:r>
              <a:rPr lang="en-US" sz="1600"/>
              <a:t>, </a:t>
            </a:r>
            <a:r>
              <a:rPr lang="en-US" sz="1600"/>
              <a:t>Hiszpania.</a:t>
            </a:r>
            <a:endParaRPr lang="en-US" sz="1600" dirty="0" smtClean="0"/>
          </a:p>
          <a:p>
            <a:endParaRPr lang="en-US" sz="1600" dirty="0" smtClean="0"/>
          </a:p>
          <a:p>
            <a:pPr hangingPunct="0"/>
            <a:r>
              <a:rPr lang="pl-PL" sz="1600"/>
              <a:t>Jesteśmy obecni w ponad 50 krajach i nadal się rozwijamy.</a:t>
            </a:r>
            <a:endParaRPr lang="es-ES" sz="1600"/>
          </a:p>
          <a:p>
            <a:endParaRPr lang="en-US" sz="1600" dirty="0" smtClean="0"/>
          </a:p>
          <a:p>
            <a:r>
              <a:rPr lang="en-US" sz="1600" dirty="0" smtClean="0"/>
              <a:t>It is a nonprofit association that operates on the principles of transparency and democratic participation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28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s-ES"/>
              <a:t>globalne miejsce spotkań</a:t>
            </a:r>
            <a:endParaRPr lang="es-ES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1492" cy="113538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0" y="1151033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9512" y="1772816"/>
            <a:ext cx="8784976" cy="1008112"/>
          </a:xfrm>
        </p:spPr>
        <p:txBody>
          <a:bodyPr/>
          <a:lstStyle/>
          <a:p>
            <a:pPr marL="0" indent="0">
              <a:buNone/>
            </a:pPr>
            <a:r>
              <a:rPr lang="pl-PL" sz="2800"/>
              <a:t>Promujemy wymianę pomysłów oraz tworzenie zwartej społeczności </a:t>
            </a:r>
            <a:r>
              <a:rPr lang="pl-PL" sz="2800" i="1"/>
              <a:t>znajomych</a:t>
            </a:r>
            <a:r>
              <a:rPr lang="pl-PL" sz="2800"/>
              <a:t> poprzez:</a:t>
            </a:r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1230"/>
            <a:ext cx="326590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779912" y="2761230"/>
            <a:ext cx="345638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internetowe fora Agory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9" name="2 Marcador de texto"/>
          <p:cNvSpPr txBox="1">
            <a:spLocks/>
          </p:cNvSpPr>
          <p:nvPr/>
        </p:nvSpPr>
        <p:spPr>
          <a:xfrm>
            <a:off x="3779912" y="3235508"/>
            <a:ext cx="4968552" cy="8415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Globalny punkt spotkań, gdzie członkowie mogą prosić o porady na </a:t>
            </a:r>
            <a:r>
              <a:rPr lang="pl-PL" sz="1800"/>
              <a:t>tematy </a:t>
            </a:r>
            <a:r>
              <a:rPr lang="pl-PL" sz="1800" smtClean="0"/>
              <a:t>ogólne</a:t>
            </a:r>
            <a:r>
              <a:rPr lang="es-ES" sz="1800" smtClean="0"/>
              <a:t>.</a:t>
            </a:r>
            <a:endParaRPr lang="en-US" sz="18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3151262" cy="1130344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779912" y="4322874"/>
            <a:ext cx="3456384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media społecznościowe Agory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3779912" y="4797152"/>
            <a:ext cx="4968552" cy="1253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/>
              <a:t>P</a:t>
            </a:r>
            <a:r>
              <a:rPr lang="pl-PL" sz="1800" smtClean="0"/>
              <a:t>osiadamy </a:t>
            </a:r>
            <a:r>
              <a:rPr lang="pl-PL" sz="1800"/>
              <a:t>grupy oraz strony na Facebooku dedykowane każdemu krajowi oraz jedną globalną, na której można poznać naszych członków z </a:t>
            </a:r>
            <a:r>
              <a:rPr lang="pl-PL" sz="1800"/>
              <a:t>całego </a:t>
            </a:r>
            <a:r>
              <a:rPr lang="pl-PL" sz="1800" smtClean="0"/>
              <a:t>świata</a:t>
            </a:r>
            <a:r>
              <a:rPr lang="es-ES" sz="1800" smtClean="0"/>
              <a:t>: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://www.facebook.com/groups/agoraspeakers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s-ES"/>
              <a:t>ile to kosztuje?</a:t>
            </a:r>
            <a:endParaRPr lang="es-ES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51520" y="3180457"/>
            <a:ext cx="41044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900" dirty="0" smtClean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179512" y="1700808"/>
            <a:ext cx="88569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/>
              <a:t>Istnieją dwa rodzaje opłat za </a:t>
            </a:r>
            <a:r>
              <a:rPr lang="pl-PL" sz="2000"/>
              <a:t>kluby </a:t>
            </a:r>
            <a:r>
              <a:rPr lang="pl-PL" sz="2000" smtClean="0"/>
              <a:t>publiczne</a:t>
            </a:r>
            <a:r>
              <a:rPr lang="es-ES" sz="2000" smtClean="0"/>
              <a:t/>
            </a:r>
            <a:br>
              <a:rPr lang="es-ES" sz="2000" smtClean="0"/>
            </a:br>
            <a:r>
              <a:rPr lang="pl-PL" sz="1200"/>
              <a:t>(Kluby Korporacyjne korzystają z odrębnych zasad)</a:t>
            </a:r>
            <a:endParaRPr lang="en-US" sz="1200" dirty="0" smtClean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1492" cy="113538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0" y="1151033"/>
            <a:ext cx="9144000" cy="45719"/>
          </a:xfrm>
          <a:prstGeom prst="rect">
            <a:avLst/>
          </a:prstGeom>
          <a:solidFill>
            <a:srgbClr val="D39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2451085"/>
            <a:ext cx="3960440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składki członkowskie Agory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91965" y="2451085"/>
            <a:ext cx="3979023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cap="all"/>
              <a:t>składki członkowskie klubu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2933650"/>
            <a:ext cx="3960440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/>
              <a:t>Obecnie Agora Speakers International nie pobiera żadnych opłat.</a:t>
            </a:r>
            <a:endParaRPr lang="en-US" sz="13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The educational materials are provided online for free to all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/>
              <a:t>Po roku 2017 może być pobierana niewielka opłata w zależności od PKB na jednego mieszkańca w danym kraju (między 5 a 20 dolarów rocznie). Zobacz tutaj listę opłat za kraj: </a:t>
            </a:r>
            <a:r>
              <a:rPr lang="pl-PL" sz="1300" u="sng">
                <a:hlinkClick r:id="rId3"/>
              </a:rPr>
              <a:t>http://wiki.agoraspeakers.org/Membership+Dues</a:t>
            </a:r>
            <a:endParaRPr lang="en-US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/>
              <a:t>Jednakże będziemy poszukiwać innych opcji finansowania, aby utrzymać brak opłat na czas nieokreślony.</a:t>
            </a:r>
            <a:endParaRPr lang="es-ES" sz="1300" dirty="0" smtClean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10548" y="2964433"/>
            <a:ext cx="3960440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pl-PL" sz="1300"/>
              <a:t>Pobieranie składek klubowych, w tym częstotliwość oraz ich wielkość, są indywidualną decyzją każdego klubu.</a:t>
            </a:r>
            <a:endParaRPr lang="es-ES" sz="13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/>
              <a:t>Fundusze zebrane przez klub, bez względu na ich źródło, mogą być wykorzystane tylko w celu zapewnienia działalności klubu, a nie jako źródło korzyści dla kogokolwiek</a:t>
            </a:r>
            <a:r>
              <a:rPr lang="pl-PL" sz="1300"/>
              <a:t>. </a:t>
            </a:r>
            <a:endParaRPr lang="es-ES" sz="13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smtClean="0"/>
              <a:t>W </a:t>
            </a:r>
            <a:r>
              <a:rPr lang="pl-PL" sz="1300"/>
              <a:t>przypadku pobierania opłat, klub musi upublicznić szczegółowe dane finansowe wszystkim członkom Agory na całym </a:t>
            </a:r>
            <a:r>
              <a:rPr lang="pl-PL" sz="1300"/>
              <a:t>świecie</a:t>
            </a:r>
            <a:r>
              <a:rPr lang="pl-PL" sz="1300" smtClean="0"/>
              <a:t>.</a:t>
            </a:r>
            <a:endParaRPr lang="es-ES" sz="130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pl-PL" sz="1300"/>
              <a:t>Składki muszą być równe dla wszystkich, za wyjątkiem tych dla grup o niskich </a:t>
            </a:r>
            <a:r>
              <a:rPr lang="pl-PL" sz="1300"/>
              <a:t>dochodach</a:t>
            </a:r>
            <a:r>
              <a:rPr lang="pl-PL" sz="1300" smtClean="0"/>
              <a:t>.</a:t>
            </a:r>
            <a:endParaRPr lang="es-ES" sz="1300"/>
          </a:p>
        </p:txBody>
      </p:sp>
    </p:spTree>
    <p:extLst>
      <p:ext uri="{BB962C8B-B14F-4D97-AF65-F5344CB8AC3E}">
        <p14:creationId xmlns:p14="http://schemas.microsoft.com/office/powerpoint/2010/main" val="19688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0" y="0"/>
            <a:ext cx="9153799" cy="6858000"/>
          </a:xfrm>
          <a:prstGeom prst="rect">
            <a:avLst/>
          </a:prstGeom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394139" y="3717032"/>
            <a:ext cx="4824536" cy="1656184"/>
          </a:xfrm>
          <a:prstGeom prst="rect">
            <a:avLst/>
          </a:prstGeo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cap="all">
                <a:solidFill>
                  <a:srgbClr val="C00000"/>
                </a:solidFill>
              </a:rPr>
              <a:t>co teraz? </a:t>
            </a:r>
            <a:endParaRPr lang="en-US" sz="2400" cap="all" dirty="0" smtClean="0">
              <a:solidFill>
                <a:srgbClr val="C00000"/>
              </a:solidFill>
            </a:endParaRPr>
          </a:p>
          <a:p>
            <a:r>
              <a:rPr lang="pl-PL" sz="1600"/>
              <a:t>Możesz dołączyć do klubu lub</a:t>
            </a:r>
            <a:endParaRPr lang="en-US" sz="1600" dirty="0" smtClean="0"/>
          </a:p>
          <a:p>
            <a:endParaRPr lang="en-US" sz="1600" dirty="0"/>
          </a:p>
          <a:p>
            <a:r>
              <a:rPr lang="pl-PL" sz="1600"/>
              <a:t>Możesz </a:t>
            </a:r>
            <a:r>
              <a:rPr lang="pl-PL" sz="1600"/>
              <a:t>założyć </a:t>
            </a:r>
            <a:r>
              <a:rPr lang="pl-PL" sz="1600" smtClean="0"/>
              <a:t>klub</a:t>
            </a:r>
            <a:r>
              <a:rPr lang="es-ES" sz="1600" smtClean="0"/>
              <a:t> …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152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1196752"/>
            <a:ext cx="9180512" cy="548680"/>
          </a:xfrm>
        </p:spPr>
        <p:txBody>
          <a:bodyPr/>
          <a:lstStyle/>
          <a:p>
            <a:r>
              <a:rPr lang="en-US"/>
              <a:t>dlaczego to tak ważne?</a:t>
            </a:r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2520280" cy="1679777"/>
          </a:xfrm>
          <a:prstGeom prst="rect">
            <a:avLst/>
          </a:prstGeom>
        </p:spPr>
      </p:pic>
      <p:sp>
        <p:nvSpPr>
          <p:cNvPr id="9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31476" y="2332211"/>
            <a:ext cx="2526296" cy="651614"/>
          </a:xfrm>
        </p:spPr>
        <p:txBody>
          <a:bodyPr/>
          <a:lstStyle/>
          <a:p>
            <a:pPr marL="0" indent="0">
              <a:buNone/>
            </a:pPr>
            <a:r>
              <a:rPr lang="pl-PL" sz="1600"/>
              <a:t>Umiejętności, </a:t>
            </a:r>
            <a:r>
              <a:rPr lang="pl-PL" sz="1600"/>
              <a:t>których </a:t>
            </a:r>
            <a:r>
              <a:rPr lang="pl-PL" sz="1600" smtClean="0"/>
              <a:t>nauczamy</a:t>
            </a:r>
            <a:r>
              <a:rPr lang="es-ES" sz="1600" smtClean="0"/>
              <a:t>…</a:t>
            </a:r>
            <a:endParaRPr lang="en-US" sz="1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8" y="1772816"/>
            <a:ext cx="2102294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240000">
            <a:off x="2950012" y="2216664"/>
            <a:ext cx="1691069" cy="1658233"/>
          </a:xfrm>
          <a:prstGeom prst="rect">
            <a:avLst/>
          </a:prstGeom>
        </p:spPr>
      </p:pic>
      <p:sp>
        <p:nvSpPr>
          <p:cNvPr id="14" name="2 Marcador de texto"/>
          <p:cNvSpPr txBox="1">
            <a:spLocks/>
          </p:cNvSpPr>
          <p:nvPr/>
        </p:nvSpPr>
        <p:spPr>
          <a:xfrm>
            <a:off x="6703421" y="1767888"/>
            <a:ext cx="2447920" cy="1128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smtClean="0"/>
              <a:t>…</a:t>
            </a:r>
            <a:r>
              <a:rPr lang="pl-PL" sz="1400" smtClean="0"/>
              <a:t>dają </a:t>
            </a:r>
            <a:r>
              <a:rPr lang="pl-PL" sz="1400"/>
              <a:t>siłę, by spełniać swoje zawodowe oraz osobiste marzenia,</a:t>
            </a:r>
            <a:endParaRPr lang="en-US" sz="140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87" y="3641111"/>
            <a:ext cx="1760677" cy="92696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78" y="4865692"/>
            <a:ext cx="2080254" cy="137162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1716" flipV="1">
            <a:off x="2934150" y="4210789"/>
            <a:ext cx="1691069" cy="1658233"/>
          </a:xfrm>
          <a:prstGeom prst="rect">
            <a:avLst/>
          </a:prstGeom>
        </p:spPr>
      </p:pic>
      <p:sp>
        <p:nvSpPr>
          <p:cNvPr id="18" name="2 Marcador de texto"/>
          <p:cNvSpPr txBox="1">
            <a:spLocks/>
          </p:cNvSpPr>
          <p:nvPr/>
        </p:nvSpPr>
        <p:spPr>
          <a:xfrm>
            <a:off x="6703422" y="4797152"/>
            <a:ext cx="2447919" cy="1128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smtClean="0"/>
              <a:t>…</a:t>
            </a:r>
            <a:r>
              <a:rPr lang="pl-PL" sz="1400" smtClean="0"/>
              <a:t>tworzą </a:t>
            </a:r>
            <a:r>
              <a:rPr lang="pl-PL" sz="1400"/>
              <a:t>lepiej poinformowane społeczeństwo, które nie daje się łatwo zmanipulować, w rezultacie czyniąc je zdrowszym i silniejszym.</a:t>
            </a:r>
            <a:endParaRPr lang="en-US" sz="140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8" y="3302664"/>
            <a:ext cx="2102294" cy="1454244"/>
          </a:xfrm>
          <a:prstGeom prst="rect">
            <a:avLst/>
          </a:prstGeom>
        </p:spPr>
      </p:pic>
      <p:sp>
        <p:nvSpPr>
          <p:cNvPr id="20" name="2 Marcador de texto"/>
          <p:cNvSpPr txBox="1">
            <a:spLocks/>
          </p:cNvSpPr>
          <p:nvPr/>
        </p:nvSpPr>
        <p:spPr>
          <a:xfrm>
            <a:off x="6696080" y="3419845"/>
            <a:ext cx="2447920" cy="1128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smtClean="0"/>
              <a:t>…</a:t>
            </a:r>
            <a:r>
              <a:rPr lang="pl-PL" sz="1400" smtClean="0"/>
              <a:t>rodzą </a:t>
            </a:r>
            <a:r>
              <a:rPr lang="pl-PL" sz="1400"/>
              <a:t>przywódców, którzy mają realny, pozytywny wpływ na otoczenie,</a:t>
            </a:r>
            <a:endParaRPr lang="es-ES" sz="1400"/>
          </a:p>
          <a:p>
            <a:pPr marL="0" indent="0">
              <a:buFont typeface="Arial" pitchFamily="34" charset="0"/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06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pl-PL"/>
              <a:t>Dołączanie </a:t>
            </a:r>
            <a:r>
              <a:rPr lang="pl-PL"/>
              <a:t>do </a:t>
            </a:r>
            <a:r>
              <a:rPr lang="pl-PL" smtClean="0"/>
              <a:t>klubu</a:t>
            </a:r>
            <a:endParaRPr 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21828" y="2135553"/>
            <a:ext cx="8670652" cy="86139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pl-PL" sz="1800"/>
              <a:t>Sprawdzić na naszej globalnej stronie: </a:t>
            </a:r>
            <a:r>
              <a:rPr lang="pl-PL" sz="1800" u="sng">
                <a:hlinkClick r:id="rId2"/>
              </a:rPr>
              <a:t>http://www.agoraspeakers.org/worldwide.jsp</a:t>
            </a:r>
            <a:r>
              <a:rPr lang="pl-PL" sz="1800"/>
              <a:t> czy jest tam utworzona lokalna grupa dla twojego kraju.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pl-PL" sz="1800"/>
              <a:t>Dołączyć do grupy, by dowiedzieć się jakie kluby są </a:t>
            </a:r>
            <a:r>
              <a:rPr lang="pl-PL" sz="1800"/>
              <a:t>dostępne</a:t>
            </a:r>
            <a:r>
              <a:rPr lang="pl-PL" sz="1800" smtClean="0"/>
              <a:t>.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pl-PL" sz="1800"/>
              <a:t>Wziąć udział w spotkaniu jako gość.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pl-PL" sz="1800"/>
              <a:t>Dołączyć</a:t>
            </a:r>
            <a:r>
              <a:rPr lang="pl-PL" sz="1800" smtClean="0"/>
              <a:t>!</a:t>
            </a:r>
            <a:endParaRPr lang="en-US" sz="1800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4024929" cy="2682631"/>
          </a:xfrm>
          <a:prstGeom prst="rect">
            <a:avLst/>
          </a:prstGeom>
        </p:spPr>
      </p:pic>
      <p:sp>
        <p:nvSpPr>
          <p:cNvPr id="10" name="2 Marcador de texto"/>
          <p:cNvSpPr txBox="1">
            <a:spLocks/>
          </p:cNvSpPr>
          <p:nvPr/>
        </p:nvSpPr>
        <p:spPr>
          <a:xfrm>
            <a:off x="253407" y="3861048"/>
            <a:ext cx="4678633" cy="1872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smtClean="0"/>
              <a:t>“</a:t>
            </a:r>
            <a:r>
              <a:rPr lang="pl-PL" sz="1600" i="1"/>
              <a:t>Członkostwo w klubie jest poddane pod rozpatrzenie klubu. Nawet w przypadku bycia członkiem Agora Speakers, klub ma swobodę odrzucenia twojej kandydatury z niedyskryminujących i obiektywnych </a:t>
            </a:r>
            <a:r>
              <a:rPr lang="pl-PL" sz="1600" i="1"/>
              <a:t>powodów </a:t>
            </a:r>
            <a:r>
              <a:rPr lang="en-US" sz="1600" i="1" smtClean="0"/>
              <a:t>”</a:t>
            </a:r>
            <a:endParaRPr lang="en-US" sz="1600" i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53407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5. </a:t>
            </a:r>
            <a:r>
              <a:rPr lang="pl-PL"/>
              <a:t>Jeśli chodzi o Agora Speakers, można dołączyć do dowolnej ilości klubów, pod warunkiem regularnego w nich uczestnictwa.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pPr hangingPunct="0"/>
            <a:r>
              <a:rPr lang="pl-PL"/>
              <a:t>Zakładanie klubu</a:t>
            </a:r>
            <a:endParaRPr lang="es-ES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04546" y="1868477"/>
            <a:ext cx="5015526" cy="2496627"/>
          </a:xfrm>
        </p:spPr>
        <p:txBody>
          <a:bodyPr/>
          <a:lstStyle/>
          <a:p>
            <a:pPr marL="0" indent="0">
              <a:buNone/>
            </a:pPr>
            <a:r>
              <a:rPr lang="pl-PL" sz="1600"/>
              <a:t>Zakładanie klubu Agora Speakers jest bardzo proste, wiąże się to z zaledwie kilkoma wymaganiami, brakiem opłat oraz formalności (brak wpisowego czy obowiązku zakupu jakichkolwiek </a:t>
            </a:r>
            <a:r>
              <a:rPr lang="pl-PL" sz="1600"/>
              <a:t>produktów</a:t>
            </a:r>
            <a:r>
              <a:rPr lang="pl-PL" sz="1600" smtClean="0"/>
              <a:t>).</a:t>
            </a:r>
            <a:endParaRPr lang="es-ES" sz="160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 hangingPunct="0">
              <a:buNone/>
            </a:pPr>
            <a:r>
              <a:rPr lang="pl-PL" sz="1600"/>
              <a:t>Zakładanie klubu to bardzo satysfakcjonujące przedsięwzięcie:</a:t>
            </a:r>
            <a:endParaRPr lang="es-ES" sz="1600"/>
          </a:p>
          <a:p>
            <a:r>
              <a:rPr lang="pl-PL" sz="1600"/>
              <a:t>Dzięki temu nauczysz się wiele </a:t>
            </a:r>
            <a:r>
              <a:rPr lang="pl-PL" sz="1600"/>
              <a:t>o </a:t>
            </a:r>
            <a:r>
              <a:rPr lang="pl-PL" sz="1600" smtClean="0"/>
              <a:t>przywództwie</a:t>
            </a:r>
            <a:r>
              <a:rPr lang="es-ES" sz="1600" smtClean="0"/>
              <a:t>.</a:t>
            </a:r>
            <a:endParaRPr lang="en-US" sz="1600" dirty="0" smtClean="0"/>
          </a:p>
          <a:p>
            <a:r>
              <a:rPr lang="pl-PL" sz="1600"/>
              <a:t>Będziesz mieć trwały, pozytywny wpływ na życie wielu ludzi</a:t>
            </a:r>
            <a:endParaRPr lang="en-US" sz="16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23" y="1916832"/>
            <a:ext cx="3417188" cy="22767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8573" y="4581128"/>
            <a:ext cx="8745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/>
              <a:t>Staniesz się częścią energicznej i pełnej pasji społeczności. Niektórzy z napotkanych ludzi mogą w przyszłości okazać się ważnymi kontaktami zawodowymi, a niektórzy nawet przyjaciółmi.</a:t>
            </a:r>
            <a:endParaRPr lang="en-US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/>
              <a:t>Ponieważ Agora Seakers jest względnie nową organizacją, najprawdopodobniej staniesz się częścią historii swojego miasta lub nawet kraju jako osoba, która dała temu początek.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12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pPr hangingPunct="0"/>
            <a:r>
              <a:rPr lang="pl-PL"/>
              <a:t>Zakładanie klubu</a:t>
            </a:r>
            <a:endParaRPr lang="es-ES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04546" y="1916832"/>
            <a:ext cx="5519582" cy="2664296"/>
          </a:xfrm>
        </p:spPr>
        <p:txBody>
          <a:bodyPr/>
          <a:lstStyle/>
          <a:p>
            <a:pPr marL="0" indent="0">
              <a:buNone/>
            </a:pPr>
            <a:r>
              <a:rPr lang="pl-PL" sz="1800"/>
              <a:t>By założyć klub potrzeba </a:t>
            </a:r>
            <a:r>
              <a:rPr lang="pl-PL" sz="1800"/>
              <a:t>niewiele</a:t>
            </a:r>
            <a:r>
              <a:rPr lang="pl-PL" sz="1800" smtClean="0"/>
              <a:t>:</a:t>
            </a:r>
            <a:endParaRPr lang="en-US" sz="1800" smtClean="0"/>
          </a:p>
          <a:p>
            <a:r>
              <a:rPr lang="es-ES" sz="1800"/>
              <a:t>O</a:t>
            </a:r>
            <a:r>
              <a:rPr lang="pl-PL" sz="1800" smtClean="0"/>
              <a:t>drobinę energii</a:t>
            </a:r>
            <a:r>
              <a:rPr lang="es-ES" sz="1800"/>
              <a:t>.</a:t>
            </a:r>
            <a:endParaRPr lang="en-US" sz="1800" dirty="0" smtClean="0"/>
          </a:p>
          <a:p>
            <a:r>
              <a:rPr lang="es-ES" sz="1800" smtClean="0"/>
              <a:t>C</a:t>
            </a:r>
            <a:r>
              <a:rPr lang="pl-PL" sz="1800" smtClean="0"/>
              <a:t>o </a:t>
            </a:r>
            <a:r>
              <a:rPr lang="pl-PL" sz="1800"/>
              <a:t>najmniej osiem kolejnych osób zainteresowanych regularnymi spotkaniami (co jest zwykle łatwe do osiągnięcia, ze względy na dużą potrzebę na tego typu szkolenia).</a:t>
            </a:r>
            <a:endParaRPr lang="en-US" sz="1800" dirty="0" smtClean="0"/>
          </a:p>
          <a:p>
            <a:r>
              <a:rPr lang="es-ES" sz="1800"/>
              <a:t>M</a:t>
            </a:r>
            <a:r>
              <a:rPr lang="pl-PL" sz="1800" smtClean="0"/>
              <a:t>iejsce </a:t>
            </a:r>
            <a:r>
              <a:rPr lang="pl-PL" sz="1800"/>
              <a:t>spotkań,</a:t>
            </a:r>
            <a:endParaRPr lang="en-US" sz="1800" dirty="0" smtClean="0"/>
          </a:p>
          <a:p>
            <a:r>
              <a:rPr lang="es-ES" sz="1800" smtClean="0"/>
              <a:t>W</a:t>
            </a:r>
            <a:r>
              <a:rPr lang="pl-PL" sz="1800" smtClean="0"/>
              <a:t> </a:t>
            </a:r>
            <a:r>
              <a:rPr lang="pl-PL" sz="1800"/>
              <a:t>przypadku braku uprzedniego doświadczenia z klubami lub organizacjami tego typu, krótkie szkolenie online, które my zapewniamy.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55186" y="4941168"/>
            <a:ext cx="8349262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/>
              <a:t>Nie krępuj się wysyłać pytań na </a:t>
            </a:r>
            <a:r>
              <a:rPr lang="pl-PL" sz="1800" u="sng">
                <a:hlinkClick r:id="rId2"/>
              </a:rPr>
              <a:t>info@agoraspeakers.org</a:t>
            </a:r>
            <a:r>
              <a:rPr lang="pl-PL" sz="1800"/>
              <a:t> lub odwiedzając jedną z naszych grup w mediach społecznościowych (np. grupę Agora Speakers International na Facebooku: </a:t>
            </a:r>
            <a:r>
              <a:rPr lang="pl-PL" sz="1800" u="sng">
                <a:hlinkClick r:id="rId3"/>
              </a:rPr>
              <a:t>https://www.facebook.com/groups/agoraspeakers/</a:t>
            </a:r>
            <a:r>
              <a:rPr lang="pl-PL" sz="1800"/>
              <a:t>).</a:t>
            </a:r>
            <a:endParaRPr lang="es-ES" sz="1800"/>
          </a:p>
          <a:p>
            <a:pPr marL="0" indent="0" hangingPunct="0">
              <a:buNone/>
            </a:pPr>
            <a:r>
              <a:rPr lang="pl-PL" sz="1800" smtClean="0"/>
              <a:t>Jesteśmy </a:t>
            </a:r>
            <a:r>
              <a:rPr lang="pl-PL" sz="1800"/>
              <a:t>po to, by ci pomóc.</a:t>
            </a:r>
            <a:endParaRPr lang="es-ES" sz="180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14374"/>
            <a:ext cx="2304256" cy="31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pPr hangingPunct="0"/>
            <a:r>
              <a:rPr lang="pl-PL"/>
              <a:t>Zakładanie klubu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28700" y="1772816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cap="all"/>
              <a:t>Pomoc z naszej strony: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228700" y="2204864"/>
            <a:ext cx="866378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/>
              <a:t>M</a:t>
            </a:r>
            <a:r>
              <a:rPr lang="pl-PL" sz="1600" smtClean="0"/>
              <a:t>ateriały edukacyjne</a:t>
            </a:r>
            <a:r>
              <a:rPr lang="es-ES" sz="1600" smtClean="0"/>
              <a:t>.</a:t>
            </a:r>
            <a:endParaRPr lang="en-US" sz="1600" dirty="0" smtClean="0"/>
          </a:p>
          <a:p>
            <a:r>
              <a:rPr lang="es-ES" sz="1600"/>
              <a:t>P</a:t>
            </a:r>
            <a:r>
              <a:rPr lang="pl-PL" sz="1600" smtClean="0"/>
              <a:t>rojekty </a:t>
            </a:r>
            <a:r>
              <a:rPr lang="pl-PL" sz="1600"/>
              <a:t>szablonów, logo, banerów oraz papeterii; wszystkie te materiały można wydrukować u siebie na miejscu bez potrzeby zakupu w </a:t>
            </a:r>
            <a:r>
              <a:rPr lang="pl-PL" sz="1600"/>
              <a:t>naszej </a:t>
            </a:r>
            <a:r>
              <a:rPr lang="pl-PL" sz="1600" smtClean="0"/>
              <a:t>siedzibie</a:t>
            </a:r>
            <a:r>
              <a:rPr lang="es-ES" sz="1600" smtClean="0"/>
              <a:t>.</a:t>
            </a:r>
            <a:endParaRPr lang="en-US" sz="1600" dirty="0" smtClean="0"/>
          </a:p>
          <a:p>
            <a:r>
              <a:rPr lang="es-ES" sz="1600" smtClean="0"/>
              <a:t>P</a:t>
            </a:r>
            <a:r>
              <a:rPr lang="pl-PL" sz="1600" smtClean="0"/>
              <a:t>orady </a:t>
            </a:r>
            <a:r>
              <a:rPr lang="pl-PL" sz="1600"/>
              <a:t>i wskazówki od tych, którzy przeszli już tą drogę (w tym sugestie co do miejsca </a:t>
            </a:r>
            <a:r>
              <a:rPr lang="pl-PL" sz="1600"/>
              <a:t>spotkań</a:t>
            </a:r>
            <a:r>
              <a:rPr lang="pl-PL" sz="1600" smtClean="0"/>
              <a:t>)</a:t>
            </a:r>
            <a:r>
              <a:rPr lang="es-ES" sz="1600" smtClean="0"/>
              <a:t>.</a:t>
            </a:r>
            <a:endParaRPr lang="en-US" sz="1600" dirty="0" smtClean="0"/>
          </a:p>
          <a:p>
            <a:r>
              <a:rPr lang="es-ES" sz="1600"/>
              <a:t>W</a:t>
            </a:r>
            <a:r>
              <a:rPr lang="pl-PL" sz="1600" smtClean="0"/>
              <a:t>sparcie formalne</a:t>
            </a:r>
            <a:r>
              <a:rPr lang="es-ES" sz="1600" smtClean="0"/>
              <a:t>.</a:t>
            </a:r>
            <a:endParaRPr lang="en-US" sz="1600" dirty="0" smtClean="0"/>
          </a:p>
          <a:p>
            <a:r>
              <a:rPr lang="es-ES" sz="1600"/>
              <a:t>P</a:t>
            </a:r>
            <a:r>
              <a:rPr lang="pl-PL" sz="1600" smtClean="0"/>
              <a:t>romocja </a:t>
            </a:r>
            <a:r>
              <a:rPr lang="pl-PL" sz="1600"/>
              <a:t>klubu lub spotkania, jeśli są one pierwszymi w Twojej miejscowości.</a:t>
            </a:r>
            <a:endParaRPr lang="en-US" sz="16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69433" y="4077072"/>
            <a:ext cx="2765329" cy="369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cap="all"/>
              <a:t>Nie możemy pomóc z</a:t>
            </a:r>
            <a:endParaRPr lang="es-ES" sz="3200" b="1" cap="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pitalisTypOasis" panose="02000605090000020004" pitchFamily="2" charset="0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69433" y="4484748"/>
            <a:ext cx="866378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smtClean="0"/>
              <a:t>F</a:t>
            </a:r>
            <a:r>
              <a:rPr lang="pl-PL" sz="1600" smtClean="0"/>
              <a:t>unduszy</a:t>
            </a:r>
            <a:r>
              <a:rPr lang="es-ES" sz="1600" smtClean="0"/>
              <a:t>.</a:t>
            </a:r>
            <a:endParaRPr lang="en-US" sz="1600" dirty="0" smtClean="0"/>
          </a:p>
          <a:p>
            <a:pPr hangingPunct="0"/>
            <a:r>
              <a:rPr lang="es-ES" sz="1600" smtClean="0"/>
              <a:t>D</a:t>
            </a:r>
            <a:r>
              <a:rPr lang="pl-PL" sz="1600" smtClean="0"/>
              <a:t>armowych </a:t>
            </a:r>
            <a:r>
              <a:rPr lang="pl-PL" sz="1600"/>
              <a:t>pomocy i innych </a:t>
            </a:r>
            <a:r>
              <a:rPr lang="pl-PL" sz="1600"/>
              <a:t>stałych </a:t>
            </a:r>
            <a:r>
              <a:rPr lang="pl-PL" sz="1600" smtClean="0"/>
              <a:t>środków</a:t>
            </a:r>
            <a:r>
              <a:rPr lang="es-ES" sz="1600"/>
              <a:t>.</a:t>
            </a:r>
            <a:endParaRPr lang="es-ES" sz="1600"/>
          </a:p>
          <a:p>
            <a:r>
              <a:rPr lang="es-ES" sz="1600"/>
              <a:t>P</a:t>
            </a:r>
            <a:r>
              <a:rPr lang="pl-PL" sz="1600" smtClean="0"/>
              <a:t>rowadzenia </a:t>
            </a:r>
            <a:r>
              <a:rPr lang="pl-PL" sz="1600"/>
              <a:t>klubu w zgodzie z </a:t>
            </a:r>
            <a:r>
              <a:rPr lang="pl-PL" sz="1600"/>
              <a:t>miejscowym </a:t>
            </a:r>
            <a:r>
              <a:rPr lang="pl-PL" sz="1600" smtClean="0"/>
              <a:t>prawem</a:t>
            </a:r>
            <a:r>
              <a:rPr lang="es-ES" sz="1600" smtClean="0"/>
              <a:t>.</a:t>
            </a:r>
            <a:endParaRPr lang="en-US" sz="1600" dirty="0" smtClean="0"/>
          </a:p>
          <a:p>
            <a:pPr hangingPunct="0"/>
            <a:r>
              <a:rPr lang="es-ES" sz="1600" smtClean="0"/>
              <a:t>U</a:t>
            </a:r>
            <a:r>
              <a:rPr lang="pl-PL" sz="1600" smtClean="0"/>
              <a:t>bezpieczenia </a:t>
            </a:r>
            <a:r>
              <a:rPr lang="pl-PL" sz="1600"/>
              <a:t>(gdy jest </a:t>
            </a:r>
            <a:r>
              <a:rPr lang="pl-PL" sz="1600"/>
              <a:t>wymagane</a:t>
            </a:r>
            <a:r>
              <a:rPr lang="pl-PL" sz="1600" smtClean="0"/>
              <a:t>)</a:t>
            </a:r>
            <a:r>
              <a:rPr lang="es-ES" sz="1600" smtClean="0"/>
              <a:t>.</a:t>
            </a:r>
            <a:endParaRPr lang="es-ES" sz="1600"/>
          </a:p>
          <a:p>
            <a:r>
              <a:rPr lang="es-ES" sz="1600" smtClean="0"/>
              <a:t>Z</a:t>
            </a:r>
            <a:r>
              <a:rPr lang="pl-PL" sz="1600" smtClean="0"/>
              <a:t>nalezienia </a:t>
            </a:r>
            <a:r>
              <a:rPr lang="pl-PL" sz="1600"/>
              <a:t>miejsc spotkań lub negocjacji z ich właścicielami.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237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2 Marcador de texto"/>
          <p:cNvSpPr txBox="1">
            <a:spLocks/>
          </p:cNvSpPr>
          <p:nvPr/>
        </p:nvSpPr>
        <p:spPr>
          <a:xfrm>
            <a:off x="2339752" y="548680"/>
            <a:ext cx="5184576" cy="3384376"/>
          </a:xfrm>
          <a:prstGeom prst="rect">
            <a:avLst/>
          </a:prstGeo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cap="all">
                <a:solidFill>
                  <a:srgbClr val="C00000"/>
                </a:solidFill>
              </a:rPr>
              <a:t>Potrzebujesz więcej informacji?</a:t>
            </a:r>
            <a:endParaRPr lang="en-US" sz="1100" cap="all" smtClean="0"/>
          </a:p>
          <a:p>
            <a:pPr marL="0" indent="0" algn="ctr">
              <a:buFont typeface="Arial" pitchFamily="34" charset="0"/>
              <a:buNone/>
            </a:pPr>
            <a:endParaRPr lang="en-US" sz="1100" dirty="0"/>
          </a:p>
          <a:p>
            <a:r>
              <a:rPr lang="pl-PL" sz="1600"/>
              <a:t>Pobierz Przewodnik Agora Speakers International, który wyjaśnia wszystkie tematy w tej prezentacji z większą ilością szczegółów:</a:t>
            </a:r>
            <a:r>
              <a:rPr lang="en-US" sz="1600" smtClean="0"/>
              <a:t>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www.agoraspeakers.org/docs/Agora_Guide.pdf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s-ES" sz="1600"/>
              <a:t>J</a:t>
            </a:r>
            <a:r>
              <a:rPr lang="pl-PL" sz="1600" smtClean="0"/>
              <a:t>eśli </a:t>
            </a:r>
            <a:r>
              <a:rPr lang="pl-PL" sz="1600"/>
              <a:t>wolisz bezpośredni kontakt, napisz do nas na:</a:t>
            </a:r>
            <a:r>
              <a:rPr lang="en-US" sz="1600" smtClean="0"/>
              <a:t> </a:t>
            </a:r>
            <a:r>
              <a:rPr lang="en-US" sz="1600" dirty="0" smtClean="0">
                <a:hlinkClick r:id="rId4"/>
              </a:rPr>
              <a:t>info@agoraspeakers.org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pl-PL" sz="1600"/>
              <a:t>Dołącz do naszej oficjalnej grupy </a:t>
            </a:r>
            <a:r>
              <a:rPr lang="pl-PL" sz="1600"/>
              <a:t>na </a:t>
            </a:r>
            <a:r>
              <a:rPr lang="pl-PL" sz="1600" smtClean="0"/>
              <a:t>Facebooku</a:t>
            </a:r>
            <a:r>
              <a:rPr lang="en-US" sz="1600" smtClean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</a:t>
            </a:r>
            <a:r>
              <a:rPr lang="en-US" sz="1600" dirty="0">
                <a:hlinkClick r:id="rId5"/>
              </a:rPr>
              <a:t>www.facebook.com/groups/agoraspeakers/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5476601" y="5445224"/>
            <a:ext cx="3672408" cy="1368152"/>
          </a:xfrm>
          <a:prstGeom prst="rect">
            <a:avLst/>
          </a:prstGeom>
          <a:solidFill>
            <a:srgbClr val="FFFFCC">
              <a:alpha val="8117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cap="all" smtClean="0">
                <a:solidFill>
                  <a:srgbClr val="C00000"/>
                </a:solidFill>
              </a:rPr>
              <a:t>tłumaczenie I przeglądu </a:t>
            </a:r>
            <a:endParaRPr lang="en-US" sz="16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962470" y="5805264"/>
            <a:ext cx="21815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/>
              <a:t>Lukasz Zolkiewski </a:t>
            </a:r>
          </a:p>
          <a:p>
            <a:r>
              <a:rPr lang="es-ES" sz="1400" smtClean="0"/>
              <a:t>Wanda </a:t>
            </a:r>
            <a:r>
              <a:rPr lang="es-ES" sz="1400"/>
              <a:t>Łopuszańska</a:t>
            </a:r>
            <a:endParaRPr lang="es-ES" sz="1400" smtClean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84" y="5167075"/>
            <a:ext cx="1873548" cy="16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268760"/>
            <a:ext cx="9133843" cy="548680"/>
          </a:xfrm>
        </p:spPr>
        <p:txBody>
          <a:bodyPr/>
          <a:lstStyle/>
          <a:p>
            <a:r>
              <a:rPr lang="pl-PL"/>
              <a:t>Skąd pochodzi nasza nazwa i logo?</a:t>
            </a:r>
            <a:endParaRPr lang="es-ES_tradnl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814576" y="1988840"/>
            <a:ext cx="5329423" cy="4032448"/>
          </a:xfrm>
        </p:spPr>
        <p:txBody>
          <a:bodyPr/>
          <a:lstStyle/>
          <a:p>
            <a:pPr marL="0" indent="0">
              <a:buNone/>
            </a:pPr>
            <a:r>
              <a:rPr lang="pl-PL" sz="1600"/>
              <a:t>Państwo-miasto Ateny jest powszechnie uznawane za miejsce narodzin demokracji a starożytna ateńska Agora jest uważana za najlepszą z jej ówcześnie podobnych. Dla starożytnych Greków były to centra artystycznego, politycznego oraz duchowego życia miasta. Mogli się tam gromadzić wszyscy mieszkańcy, by wysłuchiwać przemawiających polityków i oratorów oraz by omawiać wszelkie aspekty życia miasta. Od tego słowa pochodzi współczesne greckie ἀγορεύω ,co znaczy wygłosić mowę, </a:t>
            </a:r>
            <a:r>
              <a:rPr lang="pl-PL" sz="1600"/>
              <a:t>deklamować</a:t>
            </a:r>
            <a:r>
              <a:rPr lang="pl-PL" sz="1600" smtClean="0"/>
              <a:t>.</a:t>
            </a:r>
            <a:endParaRPr lang="es-ES" sz="1600" smtClean="0"/>
          </a:p>
          <a:p>
            <a:pPr marL="0" indent="0">
              <a:buNone/>
            </a:pPr>
            <a:endParaRPr lang="en-US" sz="1600" dirty="0"/>
          </a:p>
          <a:p>
            <a:pPr marL="0" indent="0" hangingPunct="0">
              <a:buNone/>
            </a:pPr>
            <a:r>
              <a:rPr lang="pl-PL" sz="1600"/>
              <a:t>Logo natomiast składa hołd temu dziedzictwu oraz reprezentuje wszystko to co chcemy zawrzeć w naszej organizacji: otwartość, demokrację, pasję oraz ukierunkowane działanie.</a:t>
            </a:r>
            <a:endParaRPr lang="es-ES" sz="160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3" y="1916832"/>
            <a:ext cx="478818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56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51520" y="3429000"/>
            <a:ext cx="4104456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900" dirty="0" smtClean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179512" y="2032023"/>
            <a:ext cx="885698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/>
              <a:t>Nasz system składa się z trzech elementów:</a:t>
            </a:r>
            <a:endParaRPr lang="es-ES" sz="200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2749396" cy="1919535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222495" y="4737429"/>
            <a:ext cx="2765329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hangingPunct="0"/>
            <a:r>
              <a:rPr lang="pl-PL" cap="all"/>
              <a:t>Lokalne </a:t>
            </a:r>
            <a:r>
              <a:rPr lang="pl-PL" cap="all" smtClean="0"/>
              <a:t>kluby</a:t>
            </a:r>
            <a:endParaRPr lang="es-ES" cap="all" smtClean="0"/>
          </a:p>
          <a:p>
            <a:pPr algn="ctr" hangingPunct="0"/>
            <a:endParaRPr lang="es-ES" cap="al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736304" cy="19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3203849" y="4738790"/>
            <a:ext cx="273630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hangingPunct="0"/>
            <a:r>
              <a:rPr lang="pl-PL" cap="all"/>
              <a:t>Program </a:t>
            </a:r>
            <a:r>
              <a:rPr lang="pl-PL" cap="all" smtClean="0"/>
              <a:t>edukacyjny</a:t>
            </a:r>
            <a:endParaRPr lang="es-ES" cap="all" smtClean="0"/>
          </a:p>
          <a:p>
            <a:pPr algn="ctr" hangingPunct="0"/>
            <a:endParaRPr lang="es-ES" cap="all"/>
          </a:p>
        </p:txBody>
      </p:sp>
      <p:sp>
        <p:nvSpPr>
          <p:cNvPr id="26" name="25 CuadroTexto"/>
          <p:cNvSpPr txBox="1"/>
          <p:nvPr/>
        </p:nvSpPr>
        <p:spPr>
          <a:xfrm>
            <a:off x="6156176" y="4742520"/>
            <a:ext cx="273630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hangingPunct="0"/>
            <a:r>
              <a:rPr lang="pl-PL" cap="all"/>
              <a:t>Międzynarodowa społeczność</a:t>
            </a:r>
            <a:endParaRPr lang="es-ES" cap="all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732055"/>
            <a:ext cx="2736305" cy="19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28" y="1749669"/>
            <a:ext cx="4214148" cy="42347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28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204864"/>
            <a:ext cx="4392488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/>
              <a:t>Spotkania klubowe Agory nie są "szkoleniami" ani "seminariami". W klubie Agora Speakers nie ma "ekspertów" ani "nauczycieli" - wszyscy są tam dla własnej nauki i rozwoju. Każdy ma coś do nauczenia się i udoskonalenia, każdy jest partnerem i jesteśmy sobie równi.</a:t>
            </a:r>
            <a:br>
              <a:rPr lang="pl-PL"/>
            </a:br>
            <a:endParaRPr lang="en-US" smtClean="0"/>
          </a:p>
          <a:p>
            <a:endParaRPr lang="en-US">
              <a:solidFill>
                <a:schemeClr val="tx1"/>
              </a:solidFill>
            </a:endParaRPr>
          </a:p>
          <a:p>
            <a:r>
              <a:rPr lang="pl-PL"/>
              <a:t>Nasi członkowie uczą się poprzez ćwiczenia we własnym zakresie oraz informacje zwrotne od innych z </a:t>
            </a:r>
            <a:r>
              <a:rPr lang="pl-PL"/>
              <a:t>grupy</a:t>
            </a:r>
            <a:r>
              <a:rPr lang="pl-PL" smtClean="0"/>
              <a:t>.</a:t>
            </a:r>
            <a:endParaRPr lang="es-E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28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28" y="2000747"/>
            <a:ext cx="2741324" cy="2055993"/>
          </a:xfrm>
          <a:prstGeom prst="rect">
            <a:avLst/>
          </a:prstGeom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6084168" y="2000747"/>
            <a:ext cx="2376264" cy="117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Zapoznaj się z materiałami online i zasobami dla każdego projektu.</a:t>
            </a:r>
            <a:endParaRPr lang="en-US" sz="2000" dirty="0" smtClean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6084169" y="4475176"/>
            <a:ext cx="2736304" cy="1402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Zadawaj pytania i proś o rady radę naszą globalną społeczność.</a:t>
            </a:r>
            <a:br>
              <a:rPr lang="pl-PL" sz="2000"/>
            </a:br>
            <a:endParaRPr lang="en-US" sz="2000" dirty="0" smtClean="0"/>
          </a:p>
        </p:txBody>
      </p:sp>
      <p:grpSp>
        <p:nvGrpSpPr>
          <p:cNvPr id="8" name="7 Grupo"/>
          <p:cNvGrpSpPr/>
          <p:nvPr/>
        </p:nvGrpSpPr>
        <p:grpSpPr>
          <a:xfrm>
            <a:off x="3143950" y="4221088"/>
            <a:ext cx="2796201" cy="1816742"/>
            <a:chOff x="532762" y="3523017"/>
            <a:chExt cx="1116294" cy="88289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62" y="3523017"/>
              <a:ext cx="1116294" cy="88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4" y="3782211"/>
              <a:ext cx="676359" cy="584516"/>
            </a:xfrm>
            <a:prstGeom prst="rect">
              <a:avLst/>
            </a:prstGeom>
          </p:spPr>
        </p:pic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286596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46" y="4205179"/>
            <a:ext cx="2802839" cy="18700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46" y="1867807"/>
            <a:ext cx="2802840" cy="2137258"/>
          </a:xfrm>
          <a:prstGeom prst="rect">
            <a:avLst/>
          </a:prstGeom>
        </p:spPr>
      </p:pic>
      <p:sp>
        <p:nvSpPr>
          <p:cNvPr id="11" name="2 Marcador de texto"/>
          <p:cNvSpPr txBox="1">
            <a:spLocks/>
          </p:cNvSpPr>
          <p:nvPr/>
        </p:nvSpPr>
        <p:spPr>
          <a:xfrm>
            <a:off x="6084167" y="1892736"/>
            <a:ext cx="2736305" cy="117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Przygotowuj wystąpienia i zadania związane z przywództwem zgodnie z celami projektów.</a:t>
            </a:r>
            <a:br>
              <a:rPr lang="pl-PL" sz="2000"/>
            </a:br>
            <a:endParaRPr lang="en-US" sz="2000" dirty="0"/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6084168" y="4221088"/>
            <a:ext cx="2880319" cy="1402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Porozmawiaj z mentorem lub ewaluatorem i poproś o wskazówki.</a:t>
            </a:r>
            <a:br>
              <a:rPr lang="pl-PL" sz="2000"/>
            </a:br>
            <a:endParaRPr lang="en-US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28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286596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46" y="4221088"/>
            <a:ext cx="2802840" cy="1867227"/>
          </a:xfrm>
          <a:prstGeom prst="rect">
            <a:avLst/>
          </a:prstGeom>
        </p:spPr>
      </p:pic>
      <p:sp>
        <p:nvSpPr>
          <p:cNvPr id="12" name="2 Marcador de texto"/>
          <p:cNvSpPr txBox="1">
            <a:spLocks/>
          </p:cNvSpPr>
          <p:nvPr/>
        </p:nvSpPr>
        <p:spPr>
          <a:xfrm>
            <a:off x="6084168" y="1892736"/>
            <a:ext cx="2808312" cy="117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Przygotowuj i wygłaszaj przygotowane mowy w lokalnym klubie.</a:t>
            </a:r>
            <a:endParaRPr lang="en-US" sz="2000" dirty="0"/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6084169" y="4221088"/>
            <a:ext cx="2736304" cy="1402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/>
              <a:t>Praktykuj umiejętności liderskie i mowy improwizowane.</a:t>
            </a:r>
            <a:br>
              <a:rPr lang="pl-PL" sz="2000"/>
            </a:br>
            <a:endParaRPr lang="en-U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28" y="1196752"/>
            <a:ext cx="9133843" cy="548680"/>
          </a:xfrm>
        </p:spPr>
        <p:txBody>
          <a:bodyPr/>
          <a:lstStyle/>
          <a:p>
            <a:r>
              <a:rPr lang="es-ES"/>
              <a:t>jak działa?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2" y="1867807"/>
            <a:ext cx="2778428" cy="177721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286596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15911</TotalTime>
  <Words>2152</Words>
  <Application>Microsoft Office PowerPoint</Application>
  <PresentationFormat>Presentación en pantalla (4:3)</PresentationFormat>
  <Paragraphs>236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Diseño personalizado</vt:lpstr>
      <vt:lpstr>2_Diseño personalizado</vt:lpstr>
      <vt:lpstr>1_Diseño personalizado</vt:lpstr>
      <vt:lpstr>3_Diseño personalizado</vt:lpstr>
      <vt:lpstr>Presentación de PowerPoint</vt:lpstr>
      <vt:lpstr>nasz cel</vt:lpstr>
      <vt:lpstr>dlaczego to tak ważne?</vt:lpstr>
      <vt:lpstr>Skąd pochodzi nasza nazwa i logo?</vt:lpstr>
      <vt:lpstr>jak działa?</vt:lpstr>
      <vt:lpstr>jak działa?</vt:lpstr>
      <vt:lpstr>jak działa?</vt:lpstr>
      <vt:lpstr>jak działa?</vt:lpstr>
      <vt:lpstr>jak działa?</vt:lpstr>
      <vt:lpstr>jak działa?</vt:lpstr>
      <vt:lpstr>LOCAL CLUBS</vt:lpstr>
      <vt:lpstr>Spotkania w klubie </vt:lpstr>
      <vt:lpstr>roli spotkania</vt:lpstr>
      <vt:lpstr>roli spotkania</vt:lpstr>
      <vt:lpstr>roli spotkania</vt:lpstr>
      <vt:lpstr>Członkowie zarządu klubu</vt:lpstr>
      <vt:lpstr>Rodzaje klubów </vt:lpstr>
      <vt:lpstr>Wymagania</vt:lpstr>
      <vt:lpstr>Wymagania</vt:lpstr>
      <vt:lpstr>Presentación de PowerPoint</vt:lpstr>
      <vt:lpstr>Rodzaje projektów</vt:lpstr>
      <vt:lpstr>projektów</vt:lpstr>
      <vt:lpstr>Podstawowa ścieżka edukacyjna</vt:lpstr>
      <vt:lpstr>Zaawansowanej ścieżki edukacyjnej</vt:lpstr>
      <vt:lpstr>Istnieją trzy poziomy mistrzostwa dla każdej ścieżki:</vt:lpstr>
      <vt:lpstr>THE BASIC PATH</vt:lpstr>
      <vt:lpstr>globalne miejsce spotkań</vt:lpstr>
      <vt:lpstr>ile to kosztuje?</vt:lpstr>
      <vt:lpstr>Presentación de PowerPoint</vt:lpstr>
      <vt:lpstr>Dołączanie do klubu</vt:lpstr>
      <vt:lpstr>Zakładanie klubu</vt:lpstr>
      <vt:lpstr>Zakładanie klubu</vt:lpstr>
      <vt:lpstr>Zakładanie klubu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</dc:creator>
  <cp:lastModifiedBy>Alexander</cp:lastModifiedBy>
  <cp:revision>325</cp:revision>
  <cp:lastPrinted>2017-04-13T16:08:22Z</cp:lastPrinted>
  <dcterms:created xsi:type="dcterms:W3CDTF">2016-06-18T11:10:42Z</dcterms:created>
  <dcterms:modified xsi:type="dcterms:W3CDTF">2017-09-20T00:53:08Z</dcterms:modified>
</cp:coreProperties>
</file>